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2"/>
  </p:sldMasterIdLst>
  <p:notesMasterIdLst>
    <p:notesMasterId r:id="rId62"/>
  </p:notesMasterIdLst>
  <p:handoutMasterIdLst>
    <p:handoutMasterId r:id="rId63"/>
  </p:handoutMasterIdLst>
  <p:sldIdLst>
    <p:sldId id="274" r:id="rId3"/>
    <p:sldId id="475" r:id="rId4"/>
    <p:sldId id="399" r:id="rId5"/>
    <p:sldId id="353" r:id="rId6"/>
    <p:sldId id="476" r:id="rId7"/>
    <p:sldId id="478" r:id="rId8"/>
    <p:sldId id="486" r:id="rId9"/>
    <p:sldId id="481" r:id="rId10"/>
    <p:sldId id="482" r:id="rId11"/>
    <p:sldId id="485" r:id="rId12"/>
    <p:sldId id="483" r:id="rId13"/>
    <p:sldId id="490" r:id="rId14"/>
    <p:sldId id="529" r:id="rId15"/>
    <p:sldId id="487" r:id="rId16"/>
    <p:sldId id="538" r:id="rId17"/>
    <p:sldId id="539" r:id="rId18"/>
    <p:sldId id="546" r:id="rId19"/>
    <p:sldId id="540" r:id="rId20"/>
    <p:sldId id="541" r:id="rId21"/>
    <p:sldId id="542" r:id="rId22"/>
    <p:sldId id="492" r:id="rId23"/>
    <p:sldId id="493" r:id="rId24"/>
    <p:sldId id="509" r:id="rId25"/>
    <p:sldId id="510" r:id="rId26"/>
    <p:sldId id="511" r:id="rId27"/>
    <p:sldId id="512" r:id="rId28"/>
    <p:sldId id="497" r:id="rId29"/>
    <p:sldId id="515" r:id="rId30"/>
    <p:sldId id="516" r:id="rId31"/>
    <p:sldId id="517" r:id="rId32"/>
    <p:sldId id="519" r:id="rId33"/>
    <p:sldId id="543" r:id="rId34"/>
    <p:sldId id="544" r:id="rId35"/>
    <p:sldId id="545" r:id="rId36"/>
    <p:sldId id="547" r:id="rId37"/>
    <p:sldId id="548" r:id="rId38"/>
    <p:sldId id="549" r:id="rId39"/>
    <p:sldId id="498" r:id="rId40"/>
    <p:sldId id="494" r:id="rId41"/>
    <p:sldId id="502" r:id="rId42"/>
    <p:sldId id="499" r:id="rId43"/>
    <p:sldId id="523" r:id="rId44"/>
    <p:sldId id="524" r:id="rId45"/>
    <p:sldId id="555" r:id="rId46"/>
    <p:sldId id="556" r:id="rId47"/>
    <p:sldId id="503" r:id="rId48"/>
    <p:sldId id="504" r:id="rId49"/>
    <p:sldId id="552" r:id="rId50"/>
    <p:sldId id="553" r:id="rId51"/>
    <p:sldId id="505" r:id="rId52"/>
    <p:sldId id="521" r:id="rId53"/>
    <p:sldId id="506" r:id="rId54"/>
    <p:sldId id="525" r:id="rId55"/>
    <p:sldId id="526" r:id="rId56"/>
    <p:sldId id="530" r:id="rId57"/>
    <p:sldId id="349" r:id="rId58"/>
    <p:sldId id="527" r:id="rId59"/>
    <p:sldId id="352" r:id="rId60"/>
    <p:sldId id="528" r:id="rId61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709A2BE3-2D0E-4BDF-9E7B-B5B14B6C6981}">
          <p14:sldIdLst>
            <p14:sldId id="274"/>
            <p14:sldId id="475"/>
            <p14:sldId id="399"/>
          </p14:sldIdLst>
        </p14:section>
        <p14:section name="CSS Selectors" id="{BC4A3995-4CED-4320-A673-95328C9C809D}">
          <p14:sldIdLst>
            <p14:sldId id="353"/>
          </p14:sldIdLst>
        </p14:section>
        <p14:section name="Primary Selectors" id="{A0D5FDD3-E304-4821-84B6-16D891ADEFDF}">
          <p14:sldIdLst>
            <p14:sldId id="476"/>
            <p14:sldId id="478"/>
            <p14:sldId id="486"/>
          </p14:sldIdLst>
        </p14:section>
        <p14:section name="Nested Selectors" id="{8EDAC609-D3AC-444F-8FDC-FDBBDE27E7E2}">
          <p14:sldIdLst>
            <p14:sldId id="481"/>
            <p14:sldId id="482"/>
            <p14:sldId id="485"/>
            <p14:sldId id="483"/>
            <p14:sldId id="490"/>
            <p14:sldId id="529"/>
            <p14:sldId id="487"/>
            <p14:sldId id="538"/>
            <p14:sldId id="539"/>
            <p14:sldId id="546"/>
            <p14:sldId id="540"/>
            <p14:sldId id="541"/>
            <p14:sldId id="542"/>
          </p14:sldIdLst>
        </p14:section>
        <p14:section name="Pseudo Selectors" id="{A6A7EE84-4889-4E2F-B4D4-C01583BD3FE9}">
          <p14:sldIdLst>
            <p14:sldId id="492"/>
            <p14:sldId id="493"/>
            <p14:sldId id="509"/>
            <p14:sldId id="510"/>
            <p14:sldId id="511"/>
            <p14:sldId id="512"/>
            <p14:sldId id="497"/>
            <p14:sldId id="515"/>
            <p14:sldId id="516"/>
            <p14:sldId id="517"/>
            <p14:sldId id="519"/>
            <p14:sldId id="543"/>
            <p14:sldId id="544"/>
            <p14:sldId id="545"/>
            <p14:sldId id="547"/>
            <p14:sldId id="548"/>
            <p14:sldId id="549"/>
          </p14:sldIdLst>
        </p14:section>
        <p14:section name="CSS Values" id="{17E8888F-5016-4C23-BF74-F2BB096F18E1}">
          <p14:sldIdLst>
            <p14:sldId id="498"/>
            <p14:sldId id="494"/>
            <p14:sldId id="502"/>
            <p14:sldId id="499"/>
            <p14:sldId id="523"/>
            <p14:sldId id="524"/>
            <p14:sldId id="555"/>
            <p14:sldId id="556"/>
            <p14:sldId id="503"/>
            <p14:sldId id="504"/>
            <p14:sldId id="552"/>
            <p14:sldId id="553"/>
            <p14:sldId id="505"/>
            <p14:sldId id="521"/>
            <p14:sldId id="506"/>
            <p14:sldId id="525"/>
            <p14:sldId id="526"/>
            <p14:sldId id="530"/>
          </p14:sldIdLst>
        </p14:section>
        <p14:section name="Conclusion" id="{10E03AB1-9AA8-4E86-9A64-D741901E50A2}">
          <p14:sldIdLst>
            <p14:sldId id="349"/>
            <p14:sldId id="527"/>
            <p14:sldId id="352"/>
            <p14:sldId id="528"/>
          </p14:sldIdLst>
        </p14:section>
      </p14:sectionLst>
    </p:ex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CA8A"/>
    <a:srgbClr val="85540A"/>
    <a:srgbClr val="FFABAD"/>
    <a:srgbClr val="FF9966"/>
    <a:srgbClr val="FF7C80"/>
    <a:srgbClr val="FFCCFF"/>
    <a:srgbClr val="333333"/>
    <a:srgbClr val="FFF0D9"/>
    <a:srgbClr val="FBEEDC"/>
    <a:srgbClr val="F3CD60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1001" autoAdjust="0"/>
  </p:normalViewPr>
  <p:slideViewPr>
    <p:cSldViewPr>
      <p:cViewPr>
        <p:scale>
          <a:sx n="83" d="100"/>
          <a:sy n="83" d="100"/>
        </p:scale>
        <p:origin x="-222" y="-186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slide" Target="slides/slide59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5/29/2017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5/29/2017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1515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</p:spTree>
    <p:extLst>
      <p:ext uri="{BB962C8B-B14F-4D97-AF65-F5344CB8AC3E}">
        <p14:creationId xmlns:p14="http://schemas.microsoft.com/office/powerpoint/2010/main" val="30668168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49617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57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83958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4122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16512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5/29/2017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3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3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 userDrawn="1"/>
        </p:nvSpPr>
        <p:spPr>
          <a:xfrm rot="20967018">
            <a:off x="52437" y="3176455"/>
            <a:ext cx="7313295" cy="1261884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0000" b="1" kern="1200" noProof="0" dirty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Questions?</a:t>
            </a:r>
            <a:endParaRPr lang="en-US" sz="100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2067043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5/29/2017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68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softuni.or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css-tricks.com/pseudo-class-selectors/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judge.softuni.bg/Contests/404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judge.softuni.bg/Contests/404" TargetMode="Externa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s://fonts.googleapis.com/css?family=Indie+Flower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4.jpg"/><Relationship Id="rId5" Type="http://schemas.openxmlformats.org/officeDocument/2006/relationships/image" Target="../media/image43.jpg"/><Relationship Id="rId4" Type="http://schemas.openxmlformats.org/officeDocument/2006/relationships/image" Target="../media/image42.jp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://pxtoem.com/" TargetMode="Externa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hyperlink" Target="https://judge.softuni.bg/Contests/404" TargetMode="Externa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hyperlink" Target="http://meyerweb.com/eric/tools/css/reset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hyperlink" Target="http://smartit.bg/" TargetMode="External"/><Relationship Id="rId13" Type="http://schemas.openxmlformats.org/officeDocument/2006/relationships/image" Target="../media/image62.png"/><Relationship Id="rId18" Type="http://schemas.openxmlformats.org/officeDocument/2006/relationships/hyperlink" Target="http://www.superhosting.bg/" TargetMode="External"/><Relationship Id="rId3" Type="http://schemas.openxmlformats.org/officeDocument/2006/relationships/hyperlink" Target="https://softuni.bg/courses/" TargetMode="External"/><Relationship Id="rId21" Type="http://schemas.openxmlformats.org/officeDocument/2006/relationships/image" Target="../media/image66.png"/><Relationship Id="rId7" Type="http://schemas.openxmlformats.org/officeDocument/2006/relationships/image" Target="../media/image59.png"/><Relationship Id="rId12" Type="http://schemas.openxmlformats.org/officeDocument/2006/relationships/hyperlink" Target="http://www.indeavr.com/" TargetMode="External"/><Relationship Id="rId17" Type="http://schemas.openxmlformats.org/officeDocument/2006/relationships/image" Target="../media/image64.png"/><Relationship Id="rId2" Type="http://schemas.openxmlformats.org/officeDocument/2006/relationships/notesSlide" Target="../notesSlides/notesSlide4.xml"/><Relationship Id="rId16" Type="http://schemas.openxmlformats.org/officeDocument/2006/relationships/hyperlink" Target="http://netpeak.bg/" TargetMode="External"/><Relationship Id="rId20" Type="http://schemas.openxmlformats.org/officeDocument/2006/relationships/hyperlink" Target="http://www.telenor.bg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xs-software.com/" TargetMode="External"/><Relationship Id="rId11" Type="http://schemas.openxmlformats.org/officeDocument/2006/relationships/image" Target="../media/image61.png"/><Relationship Id="rId5" Type="http://schemas.openxmlformats.org/officeDocument/2006/relationships/image" Target="../media/image58.png"/><Relationship Id="rId15" Type="http://schemas.openxmlformats.org/officeDocument/2006/relationships/image" Target="../media/image63.png"/><Relationship Id="rId10" Type="http://schemas.openxmlformats.org/officeDocument/2006/relationships/hyperlink" Target="http://www.softwaregroup-bg.com/" TargetMode="External"/><Relationship Id="rId19" Type="http://schemas.openxmlformats.org/officeDocument/2006/relationships/image" Target="../media/image65.png"/><Relationship Id="rId4" Type="http://schemas.openxmlformats.org/officeDocument/2006/relationships/hyperlink" Target="http://www.luxoft.com/" TargetMode="External"/><Relationship Id="rId9" Type="http://schemas.openxmlformats.org/officeDocument/2006/relationships/image" Target="../media/image60.png"/><Relationship Id="rId14" Type="http://schemas.openxmlformats.org/officeDocument/2006/relationships/hyperlink" Target="http://www.infragistics.com/" TargetMode="Externa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hyperlink" Target="http://www.facebook.com/SoftwareUniversity" TargetMode="External"/><Relationship Id="rId13" Type="http://schemas.openxmlformats.org/officeDocument/2006/relationships/image" Target="../media/image6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67.png"/><Relationship Id="rId12" Type="http://schemas.openxmlformats.org/officeDocument/2006/relationships/hyperlink" Target="http://softuni.org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70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69.png"/><Relationship Id="rId4" Type="http://schemas.openxmlformats.org/officeDocument/2006/relationships/hyperlink" Target="softuni.org" TargetMode="External"/><Relationship Id="rId9" Type="http://schemas.openxmlformats.org/officeDocument/2006/relationships/image" Target="../media/image6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198812" y="674936"/>
            <a:ext cx="8305800" cy="1274511"/>
          </a:xfrm>
        </p:spPr>
        <p:txBody>
          <a:bodyPr/>
          <a:lstStyle/>
          <a:p>
            <a:r>
              <a:rPr lang="en-US" dirty="0"/>
              <a:t>CSS Selectors and Rules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684212" y="5641061"/>
            <a:ext cx="3187613" cy="363552"/>
          </a:xfrm>
        </p:spPr>
        <p:txBody>
          <a:bodyPr/>
          <a:lstStyle/>
          <a:p>
            <a:r>
              <a:rPr lang="en-US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684212" y="5982223"/>
            <a:ext cx="3187613" cy="331235"/>
          </a:xfrm>
        </p:spPr>
        <p:txBody>
          <a:bodyPr/>
          <a:lstStyle/>
          <a:p>
            <a:r>
              <a:rPr lang="en-US" dirty="0">
                <a:hlinkClick r:id="rId3"/>
              </a:rPr>
              <a:t>http://softuni.bg</a:t>
            </a:r>
            <a:endParaRPr lang="en-US" dirty="0"/>
          </a:p>
        </p:txBody>
      </p:sp>
      <p:pic>
        <p:nvPicPr>
          <p:cNvPr id="1028" name="Picture 4" title="CC-BY-NC-SA License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5783" y="3219091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12" descr="http://softuni.bg" title="SoftUni Code Wizard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579812" y="3892571"/>
            <a:ext cx="2133598" cy="2341486"/>
          </a:xfrm>
          <a:prstGeom prst="rect">
            <a:avLst/>
          </a:prstGeom>
        </p:spPr>
      </p:pic>
      <p:pic>
        <p:nvPicPr>
          <p:cNvPr id="17" name="Picture 16" descr="http://softuni.org" title="Software University Foundation">
            <a:hlinkClick r:id="rId7" tooltip="Software University Foundation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745783" y="2057400"/>
            <a:ext cx="2175525" cy="838552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sp>
        <p:nvSpPr>
          <p:cNvPr id="29" name="TextBox 28"/>
          <p:cNvSpPr txBox="1"/>
          <p:nvPr/>
        </p:nvSpPr>
        <p:spPr>
          <a:xfrm rot="1257563">
            <a:off x="5309370" y="3967109"/>
            <a:ext cx="901947" cy="5146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3200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rgbClr val="F0A22E">
                      <a:alpha val="40000"/>
                    </a:srgbClr>
                  </a:glow>
                </a:effectLst>
              </a:rPr>
              <a:t>CSS</a:t>
            </a:r>
          </a:p>
        </p:txBody>
      </p:sp>
      <p:sp>
        <p:nvSpPr>
          <p:cNvPr id="33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676962" y="4686324"/>
            <a:ext cx="3187613" cy="525135"/>
          </a:xfrm>
        </p:spPr>
        <p:txBody>
          <a:bodyPr/>
          <a:lstStyle/>
          <a:p>
            <a:r>
              <a:rPr lang="en-US" dirty="0"/>
              <a:t>SoftUni Team</a:t>
            </a:r>
          </a:p>
        </p:txBody>
      </p:sp>
      <p:sp>
        <p:nvSpPr>
          <p:cNvPr id="35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66571" y="5154104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4" name="Subtitle 5"/>
          <p:cNvSpPr txBox="1">
            <a:spLocks/>
          </p:cNvSpPr>
          <p:nvPr/>
        </p:nvSpPr>
        <p:spPr>
          <a:xfrm>
            <a:off x="3198812" y="1915636"/>
            <a:ext cx="8305800" cy="75136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r" defTabSz="1218987" rtl="0" eaLnBrk="1" latinLnBrk="0" hangingPunct="1">
              <a:lnSpc>
                <a:spcPct val="105000"/>
              </a:lnSpc>
              <a:spcBef>
                <a:spcPts val="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sz="4000" b="0" kern="1200" cap="none" spc="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09493" indent="0" algn="ctr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None/>
              <a:defRPr sz="32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18987" indent="0" algn="ctr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None/>
              <a:defRPr sz="30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28480" indent="0" algn="ctr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None/>
              <a:defRPr sz="28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437972" indent="0" algn="ctr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None/>
              <a:defRPr sz="26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3047466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656960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4266453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4875947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Selecting Elements to Apply a Style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92078" y="3048000"/>
            <a:ext cx="4962455" cy="3182375"/>
          </a:xfrm>
          <a:prstGeom prst="rect">
            <a:avLst/>
          </a:prstGeom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10086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Nested Selectors: Direct Child</a:t>
            </a:r>
            <a:endParaRPr lang="bg-BG" dirty="0"/>
          </a:p>
        </p:txBody>
      </p:sp>
      <p:sp>
        <p:nvSpPr>
          <p:cNvPr id="12" name="Rectangle 4"/>
          <p:cNvSpPr>
            <a:spLocks noChangeArrowheads="1"/>
          </p:cNvSpPr>
          <p:nvPr/>
        </p:nvSpPr>
        <p:spPr bwMode="auto">
          <a:xfrm>
            <a:off x="1057708" y="3657600"/>
            <a:ext cx="10073409" cy="249299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&lt;span&gt;Span #1, in the div.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&lt;span&gt;Span #2, in the span that's…&lt;/span&gt;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&lt;/span&gt;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&lt;span&gt;Span #3, not in the div at all.&lt;/span&gt;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3" name="Rectangle 4"/>
          <p:cNvSpPr>
            <a:spLocks noChangeArrowheads="1"/>
          </p:cNvSpPr>
          <p:nvPr/>
        </p:nvSpPr>
        <p:spPr bwMode="auto">
          <a:xfrm>
            <a:off x="1057707" y="1460718"/>
            <a:ext cx="10073410" cy="181588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 &gt; span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DodgerBlue;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GB" sz="2800" b="1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span { background: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#fff; }</a:t>
            </a:r>
          </a:p>
        </p:txBody>
      </p:sp>
      <p:sp>
        <p:nvSpPr>
          <p:cNvPr id="8" name="AutoShape 8"/>
          <p:cNvSpPr>
            <a:spLocks noChangeArrowheads="1"/>
          </p:cNvSpPr>
          <p:nvPr/>
        </p:nvSpPr>
        <p:spPr bwMode="auto">
          <a:xfrm>
            <a:off x="2665412" y="3429000"/>
            <a:ext cx="3684273" cy="609600"/>
          </a:xfrm>
          <a:prstGeom prst="wedgeRoundRectCallout">
            <a:avLst>
              <a:gd name="adj1" fmla="val -61581"/>
              <a:gd name="adj2" fmla="val 5481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Direct child of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&lt;div&gt;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1662" y="2196503"/>
            <a:ext cx="4400550" cy="1969196"/>
          </a:xfrm>
          <a:prstGeom prst="rect">
            <a:avLst/>
          </a:prstGeom>
        </p:spPr>
      </p:pic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4301172" y="1097280"/>
            <a:ext cx="5943600" cy="655320"/>
          </a:xfrm>
          <a:prstGeom prst="wedgeRoundRectCallout">
            <a:avLst>
              <a:gd name="adj1" fmla="val -60424"/>
              <a:gd name="adj2" fmla="val 4499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&lt;span&gt;</a:t>
            </a:r>
            <a:r>
              <a:rPr lang="en-US" sz="2800" b="1" noProof="1"/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directly contained in a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&lt;div&gt;</a:t>
            </a:r>
          </a:p>
        </p:txBody>
      </p:sp>
    </p:spTree>
    <p:extLst>
      <p:ext uri="{BB962C8B-B14F-4D97-AF65-F5344CB8AC3E}">
        <p14:creationId xmlns:p14="http://schemas.microsoft.com/office/powerpoint/2010/main" val="2532981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10086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Nested Selectors: Multiple Classes</a:t>
            </a:r>
            <a:endParaRPr lang="bg-BG" dirty="0"/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798513" y="4805111"/>
            <a:ext cx="10591800" cy="138499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&lt;h2 class="apple orange small"&gt;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Apple + Orange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&lt;/h2&gt;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&lt;h2 class="apple"&gt;Apple&lt;/h2&gt;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&lt;h2 class="orange"&gt;Orange&lt;/h2&gt;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5" name="Rectangle 4"/>
          <p:cNvSpPr>
            <a:spLocks noChangeArrowheads="1"/>
          </p:cNvSpPr>
          <p:nvPr/>
        </p:nvSpPr>
        <p:spPr bwMode="auto">
          <a:xfrm>
            <a:off x="4341811" y="1284744"/>
            <a:ext cx="7048501" cy="267765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.apple {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color: red </a:t>
            </a: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.orange {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color: orange </a:t>
            </a: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.small {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font-size: 16px </a:t>
            </a: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.apple.orange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font-style: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italic;</a:t>
            </a:r>
            <a:endParaRPr lang="en-GB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GB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7" name="AutoShape 8"/>
          <p:cNvSpPr>
            <a:spLocks noChangeArrowheads="1"/>
          </p:cNvSpPr>
          <p:nvPr/>
        </p:nvSpPr>
        <p:spPr bwMode="auto">
          <a:xfrm>
            <a:off x="8637587" y="2712928"/>
            <a:ext cx="2496342" cy="978054"/>
          </a:xfrm>
          <a:prstGeom prst="wedgeRoundRectCallout">
            <a:avLst>
              <a:gd name="adj1" fmla="val -91004"/>
              <a:gd name="adj2" fmla="val -3688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Elements with both classes</a:t>
            </a:r>
          </a:p>
        </p:txBody>
      </p:sp>
      <p:sp>
        <p:nvSpPr>
          <p:cNvPr id="9" name="AutoShape 8"/>
          <p:cNvSpPr>
            <a:spLocks noChangeArrowheads="1"/>
          </p:cNvSpPr>
          <p:nvPr/>
        </p:nvSpPr>
        <p:spPr bwMode="auto">
          <a:xfrm>
            <a:off x="5132387" y="3612688"/>
            <a:ext cx="2762249" cy="1056818"/>
          </a:xfrm>
          <a:prstGeom prst="wedgeRoundRectCallout">
            <a:avLst>
              <a:gd name="adj1" fmla="val -71349"/>
              <a:gd name="adj2" fmla="val 6946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Element with multiple classes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925" y="1284744"/>
            <a:ext cx="3182104" cy="2906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033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805" y="929904"/>
            <a:ext cx="3490470" cy="2862511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Attribute Selectors</a:t>
            </a:r>
            <a:endParaRPr lang="en-GB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033253" y="3886200"/>
            <a:ext cx="9937959" cy="224676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&lt;ul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&lt;li&gt;&lt;a href="#"&gt;Home&lt;/a&gt;&lt;/li&gt;</a:t>
            </a:r>
            <a:b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&lt;li&gt;&lt;a href="#"&gt;Products&lt;/a&gt;&lt;/li&gt;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&lt;li&gt;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href="#" title="menu"&gt;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Menu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&lt;/a&gt;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&lt;/li&gt;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&lt;/ul&gt;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5865812" y="1403681"/>
            <a:ext cx="5105399" cy="224676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.a[title="menu"]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text-decoration: none;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color: #962103;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font-size: 22px;</a:t>
            </a:r>
            <a:endParaRPr lang="en-GB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GB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AutoShape 8"/>
          <p:cNvSpPr>
            <a:spLocks noChangeArrowheads="1"/>
          </p:cNvSpPr>
          <p:nvPr/>
        </p:nvSpPr>
        <p:spPr bwMode="auto">
          <a:xfrm>
            <a:off x="5413265" y="304800"/>
            <a:ext cx="2738547" cy="1001845"/>
          </a:xfrm>
          <a:prstGeom prst="wedgeRoundRectCallout">
            <a:avLst>
              <a:gd name="adj1" fmla="val 64221"/>
              <a:gd name="adj2" fmla="val 5398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Attribute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title="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menu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"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17956" y="6182380"/>
            <a:ext cx="1129145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/>
              <a:t>Learn more about CSS selectors: </a:t>
            </a:r>
            <a:r>
              <a:rPr lang="en-US" sz="2600" dirty="0">
                <a:hlinkClick r:id="rId3"/>
              </a:rPr>
              <a:t>https://css-tricks.com/pseudo-class-selectors/</a:t>
            </a:r>
            <a:endParaRPr lang="en-GB" sz="2600" dirty="0"/>
          </a:p>
        </p:txBody>
      </p:sp>
    </p:spTree>
    <p:extLst>
      <p:ext uri="{BB962C8B-B14F-4D97-AF65-F5344CB8AC3E}">
        <p14:creationId xmlns:p14="http://schemas.microsoft.com/office/powerpoint/2010/main" val="1443546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Selectors (Element, Element)</a:t>
            </a:r>
            <a:endParaRPr lang="en-GB" dirty="0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6551612" y="5092005"/>
            <a:ext cx="4876800" cy="138499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h1, h2, p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background: </a:t>
            </a:r>
            <a:r>
              <a:rPr lang="en-US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yellow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endParaRPr lang="en-GB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GB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760412" y="4661118"/>
            <a:ext cx="5365156" cy="181588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&lt;h1&gt;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Welcome…</a:t>
            </a:r>
            <a:r>
              <a:rPr lang="en-US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&lt;/h1&gt;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&lt;h2&gt;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My name is…</a:t>
            </a:r>
            <a:r>
              <a:rPr lang="en-US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&lt;/h2&gt;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 live in Duckburg.</a:t>
            </a: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My best friend is…</a:t>
            </a: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&lt;/p&gt;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7147" y="1091802"/>
            <a:ext cx="6234706" cy="3323649"/>
          </a:xfrm>
          <a:prstGeom prst="roundRect">
            <a:avLst>
              <a:gd name="adj" fmla="val 2339"/>
            </a:avLst>
          </a:prstGeom>
        </p:spPr>
      </p:pic>
    </p:spTree>
    <p:extLst>
      <p:ext uri="{BB962C8B-B14F-4D97-AF65-F5344CB8AC3E}">
        <p14:creationId xmlns:p14="http://schemas.microsoft.com/office/powerpoint/2010/main" val="1266089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698612" y="1655568"/>
            <a:ext cx="10867800" cy="442582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&lt;h1 id="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header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class="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intro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"&gt;HTML and CSS&lt;/h1&gt;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3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3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h1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#header.intro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text-decoration: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underline;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color: #C00;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Combining Multiple Selectors</a:t>
            </a:r>
            <a:endParaRPr lang="en-GB" dirty="0"/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996212" y="2177142"/>
            <a:ext cx="304800" cy="1219200"/>
          </a:xfrm>
          <a:prstGeom prst="straightConnector1">
            <a:avLst/>
          </a:prstGeom>
          <a:ln w="38100">
            <a:solidFill>
              <a:schemeClr val="tx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2444012" y="2253342"/>
            <a:ext cx="762000" cy="1004718"/>
          </a:xfrm>
          <a:prstGeom prst="straightConnector1">
            <a:avLst/>
          </a:prstGeom>
          <a:ln w="38100">
            <a:solidFill>
              <a:schemeClr val="tx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4058330" y="2239224"/>
            <a:ext cx="858837" cy="1004718"/>
          </a:xfrm>
          <a:prstGeom prst="straightConnector1">
            <a:avLst/>
          </a:prstGeom>
          <a:ln w="38100">
            <a:solidFill>
              <a:schemeClr val="tx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3276" y="3048000"/>
            <a:ext cx="5537948" cy="2699251"/>
          </a:xfrm>
          <a:prstGeom prst="roundRect">
            <a:avLst>
              <a:gd name="adj" fmla="val 4204"/>
            </a:avLst>
          </a:prstGeom>
        </p:spPr>
      </p:pic>
    </p:spTree>
    <p:extLst>
      <p:ext uri="{BB962C8B-B14F-4D97-AF65-F5344CB8AC3E}">
        <p14:creationId xmlns:p14="http://schemas.microsoft.com/office/powerpoint/2010/main" val="3310238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Photo Shoot Effect</a:t>
            </a:r>
            <a:endParaRPr lang="en-GB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303212" y="1327263"/>
            <a:ext cx="5067397" cy="4463937"/>
          </a:xfrm>
        </p:spPr>
        <p:txBody>
          <a:bodyPr>
            <a:normAutofit/>
          </a:bodyPr>
          <a:lstStyle/>
          <a:p>
            <a:r>
              <a:rPr lang="en-US" sz="3200" dirty="0"/>
              <a:t>You are given a HTML file</a:t>
            </a:r>
          </a:p>
          <a:p>
            <a:pPr>
              <a:spcBef>
                <a:spcPts val="2400"/>
              </a:spcBef>
            </a:pPr>
            <a:r>
              <a:rPr lang="en-US" sz="3200" dirty="0"/>
              <a:t>Create a Web page like the screenshot on the right</a:t>
            </a:r>
          </a:p>
          <a:p>
            <a:pPr lvl="1"/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Constraints</a:t>
            </a:r>
            <a:r>
              <a:rPr lang="en-US" sz="3000" dirty="0"/>
              <a:t>:</a:t>
            </a:r>
          </a:p>
          <a:p>
            <a:pPr lvl="2"/>
            <a:r>
              <a:rPr lang="en-US" sz="2800" dirty="0"/>
              <a:t>You are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NOT</a:t>
            </a:r>
            <a:r>
              <a:rPr lang="en-US" sz="2800" dirty="0"/>
              <a:t> allowed to change the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HTML</a:t>
            </a:r>
            <a:r>
              <a:rPr lang="en-US" sz="2800" dirty="0"/>
              <a:t> file</a:t>
            </a:r>
          </a:p>
          <a:p>
            <a:pPr lvl="2"/>
            <a:r>
              <a:rPr lang="en-US" sz="2800" dirty="0"/>
              <a:t>Just write the missing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CSS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0126" y="1327262"/>
            <a:ext cx="5856463" cy="4463938"/>
          </a:xfrm>
          <a:prstGeom prst="roundRect">
            <a:avLst>
              <a:gd name="adj" fmla="val 2035"/>
            </a:avLst>
          </a:prstGeom>
        </p:spPr>
      </p:pic>
      <p:sp>
        <p:nvSpPr>
          <p:cNvPr id="7" name="TextBox 6"/>
          <p:cNvSpPr txBox="1"/>
          <p:nvPr/>
        </p:nvSpPr>
        <p:spPr>
          <a:xfrm>
            <a:off x="590756" y="6172200"/>
            <a:ext cx="11007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3"/>
              </a:rPr>
              <a:t>https://judge.softuni.bg/Contests/404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765294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</a:t>
            </a:r>
            <a:r>
              <a:rPr lang="en-US" noProof="1"/>
              <a:t>Photo Shoot</a:t>
            </a:r>
            <a:r>
              <a:rPr lang="en-US" dirty="0"/>
              <a:t> Effect – CSS</a:t>
            </a:r>
            <a:endParaRPr lang="en-GB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455612" y="1219200"/>
            <a:ext cx="7753058" cy="537377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@import "https://fonts.googleapis.com/css?family=Lato:300,400,900";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margin: 0;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padding: 0;}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body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font-family: Arial, sans-serif;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color: #fcfcfc;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background-color: #355664;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width: 960px;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margin: 0 auto;}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4012" y="2362200"/>
            <a:ext cx="4998528" cy="3810000"/>
          </a:xfrm>
          <a:prstGeom prst="roundRect">
            <a:avLst>
              <a:gd name="adj" fmla="val 2035"/>
            </a:avLst>
          </a:prstGeom>
        </p:spPr>
      </p:pic>
    </p:spTree>
    <p:extLst>
      <p:ext uri="{BB962C8B-B14F-4D97-AF65-F5344CB8AC3E}">
        <p14:creationId xmlns:p14="http://schemas.microsoft.com/office/powerpoint/2010/main" val="1252236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</a:t>
            </a:r>
            <a:r>
              <a:rPr lang="en-US" noProof="1"/>
              <a:t>Photo Shoot</a:t>
            </a:r>
            <a:r>
              <a:rPr lang="en-US" dirty="0"/>
              <a:t> Effect – CSS (2)</a:t>
            </a:r>
            <a:endParaRPr lang="en-GB" dirty="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170613" y="1103221"/>
            <a:ext cx="5395800" cy="537377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text-transform: uppercase;</a:t>
            </a:r>
            <a:r>
              <a:rPr lang="bg-BG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border-bottom: 3px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solid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#416371;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padding-bottom: 20px;}</a:t>
            </a:r>
            <a:endParaRPr lang="en-GB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h3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text-align: right;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font-size: 30px;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font-weight: normal;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margin: 0 0 10px;}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line-height: 20px;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padding-bottom: 5px;}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08012" y="1103221"/>
            <a:ext cx="5334000" cy="537377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h1, h2, h3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font-family: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forte,Arial,sans-serif;}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h1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font-size: 50px;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padding: 10px 0 0;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text-align: center; 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text-transform: uppercase}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h2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font-size: 40px; 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letter-spacing: 15px;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text-align: center;</a:t>
            </a:r>
          </a:p>
        </p:txBody>
      </p:sp>
    </p:spTree>
    <p:extLst>
      <p:ext uri="{BB962C8B-B14F-4D97-AF65-F5344CB8AC3E}">
        <p14:creationId xmlns:p14="http://schemas.microsoft.com/office/powerpoint/2010/main" val="3869433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</a:t>
            </a:r>
            <a:r>
              <a:rPr lang="en-US" noProof="1"/>
              <a:t>Photo Shoot</a:t>
            </a:r>
            <a:r>
              <a:rPr lang="en-US" dirty="0"/>
              <a:t> Effect – CSS (3)</a:t>
            </a:r>
            <a:endParaRPr lang="en-GB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379412" y="1151121"/>
            <a:ext cx="5562600" cy="537377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figure + p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color: #94c258;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img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border: none;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width: 500px;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height: 300px;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div.article-content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margin: 15px 0;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170612" y="2895600"/>
            <a:ext cx="5105400" cy="361329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nav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#355664;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padding: 0 5px;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nav ul li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display: inline-block;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2243" y="936393"/>
            <a:ext cx="3279265" cy="2499536"/>
          </a:xfrm>
          <a:prstGeom prst="roundRect">
            <a:avLst>
              <a:gd name="adj" fmla="val 2035"/>
            </a:avLst>
          </a:prstGeom>
        </p:spPr>
      </p:pic>
    </p:spTree>
    <p:extLst>
      <p:ext uri="{BB962C8B-B14F-4D97-AF65-F5344CB8AC3E}">
        <p14:creationId xmlns:p14="http://schemas.microsoft.com/office/powerpoint/2010/main" val="791463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Photo Shoot Effect – CSS (4)</a:t>
            </a:r>
            <a:endParaRPr lang="en-GB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379412" y="1027021"/>
            <a:ext cx="5638800" cy="537377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nav ul li a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color: #ffffff;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display: inline-block;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font-size: 30px;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margin: 5px 2px;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padding:7px 10px 4px;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text-transform:uppercase;}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nav ul li:first-of-type &gt; a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color: #7CB3E9;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font-size: 30px;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text-transform: lowercase;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323012" y="1027022"/>
            <a:ext cx="5672222" cy="449353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nav ul a[title="sweet tabs"]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color: #8EC45B;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font-size: 30px;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text-transform: none;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GB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nav,article,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nav ul li a,figure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border-radius: 10px;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782213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lnSpc>
                <a:spcPct val="95000"/>
              </a:lnSpc>
              <a:buFont typeface="+mj-lt"/>
              <a:buAutoNum type="arabicPeriod"/>
            </a:pPr>
            <a:r>
              <a:rPr lang="en-US" sz="3200" dirty="0"/>
              <a:t>CSS Selectors</a:t>
            </a:r>
          </a:p>
          <a:p>
            <a:pPr marL="608013" lvl="1" indent="-247650">
              <a:lnSpc>
                <a:spcPct val="95000"/>
              </a:lnSpc>
            </a:pPr>
            <a:r>
              <a:rPr lang="en-US" sz="3000" dirty="0"/>
              <a:t>Primary –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Tag</a:t>
            </a:r>
            <a:r>
              <a:rPr lang="en-US" sz="3000" dirty="0"/>
              <a:t>,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ID</a:t>
            </a:r>
            <a:r>
              <a:rPr lang="en-US" sz="3000" dirty="0"/>
              <a:t>,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Class</a:t>
            </a:r>
          </a:p>
          <a:p>
            <a:pPr marL="608013" lvl="1" indent="-247650">
              <a:lnSpc>
                <a:spcPct val="95000"/>
              </a:lnSpc>
            </a:pPr>
            <a:r>
              <a:rPr lang="en-US" sz="3000" dirty="0"/>
              <a:t>Nested –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Descendant</a:t>
            </a:r>
            <a:r>
              <a:rPr lang="en-US" sz="2800" dirty="0"/>
              <a:t>,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Siblings</a:t>
            </a:r>
            <a:r>
              <a:rPr lang="en-US" sz="3000" dirty="0"/>
              <a:t>,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000" dirty="0"/>
              <a:t>…</a:t>
            </a:r>
          </a:p>
          <a:p>
            <a:pPr marL="608013" lvl="1" indent="-247650">
              <a:lnSpc>
                <a:spcPct val="95000"/>
              </a:lnSpc>
            </a:pPr>
            <a:r>
              <a:rPr lang="en-US" sz="3000" dirty="0"/>
              <a:t>Pseudo –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Hover</a:t>
            </a:r>
            <a:r>
              <a:rPr lang="en-US" sz="3000" dirty="0"/>
              <a:t>,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Visited</a:t>
            </a:r>
            <a:r>
              <a:rPr lang="en-US" sz="3000" dirty="0"/>
              <a:t>,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Active</a:t>
            </a:r>
            <a:r>
              <a:rPr lang="en-US" sz="3000" dirty="0"/>
              <a:t>,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000" dirty="0"/>
              <a:t>…</a:t>
            </a:r>
          </a:p>
          <a:p>
            <a:pPr marL="514350" indent="-514350">
              <a:lnSpc>
                <a:spcPct val="95000"/>
              </a:lnSpc>
              <a:buFont typeface="+mj-lt"/>
              <a:buAutoNum type="arabicPeriod"/>
            </a:pPr>
            <a:r>
              <a:rPr lang="en-US" sz="3200" dirty="0"/>
              <a:t>CSS</a:t>
            </a:r>
            <a:r>
              <a:rPr lang="en-US" dirty="0"/>
              <a:t> </a:t>
            </a:r>
            <a:r>
              <a:rPr lang="en-US" sz="3200" dirty="0"/>
              <a:t>Values</a:t>
            </a:r>
          </a:p>
          <a:p>
            <a:pPr marL="608013" lvl="1" indent="-247650">
              <a:lnSpc>
                <a:spcPct val="95000"/>
              </a:lnSpc>
            </a:pPr>
            <a:r>
              <a:rPr lang="en-US" sz="3000" dirty="0"/>
              <a:t>CSS Colors – RGB, HEX, HLS</a:t>
            </a:r>
          </a:p>
          <a:p>
            <a:pPr marL="608013" lvl="1" indent="-247650">
              <a:lnSpc>
                <a:spcPct val="95000"/>
              </a:lnSpc>
            </a:pPr>
            <a:r>
              <a:rPr lang="en-US" sz="3000" dirty="0"/>
              <a:t>CSS Sizes –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px</a:t>
            </a:r>
            <a:r>
              <a:rPr lang="en-US" sz="3000" dirty="0"/>
              <a:t>,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em</a:t>
            </a:r>
            <a:r>
              <a:rPr lang="en-US" sz="3000" dirty="0"/>
              <a:t>,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rem</a:t>
            </a:r>
            <a:r>
              <a:rPr lang="en-US" sz="3000" dirty="0"/>
              <a:t>,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 %</a:t>
            </a:r>
            <a:r>
              <a:rPr lang="en-US" sz="3000" dirty="0"/>
              <a:t>,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000" dirty="0"/>
              <a:t>…</a:t>
            </a:r>
            <a:endParaRPr lang="en-US" sz="3000" dirty="0">
              <a:solidFill>
                <a:schemeClr val="tx2">
                  <a:lumMod val="75000"/>
                </a:schemeClr>
              </a:solidFill>
            </a:endParaRPr>
          </a:p>
          <a:p>
            <a:pPr marL="514350" indent="-514350">
              <a:lnSpc>
                <a:spcPct val="95000"/>
              </a:lnSpc>
              <a:buFont typeface="+mj-lt"/>
              <a:buAutoNum type="arabicPeriod"/>
            </a:pPr>
            <a:r>
              <a:rPr lang="en-US" sz="3200" dirty="0"/>
              <a:t>CSS Default Browser Styles</a:t>
            </a:r>
          </a:p>
          <a:p>
            <a:pPr marL="514350" indent="-514350">
              <a:lnSpc>
                <a:spcPct val="95000"/>
              </a:lnSpc>
              <a:buFont typeface="+mj-lt"/>
              <a:buAutoNum type="arabicPeriod"/>
            </a:pPr>
            <a:r>
              <a:rPr lang="en-US" sz="3200" dirty="0"/>
              <a:t>CSS Selector Priority</a:t>
            </a:r>
            <a:endParaRPr lang="en-US" dirty="0"/>
          </a:p>
        </p:txBody>
      </p:sp>
      <p:sp>
        <p:nvSpPr>
          <p:cNvPr id="1076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11" name="TextBox 10"/>
          <p:cNvSpPr txBox="1"/>
          <p:nvPr/>
        </p:nvSpPr>
        <p:spPr>
          <a:xfrm rot="698048">
            <a:off x="7239612" y="5146204"/>
            <a:ext cx="173316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noProof="1">
                <a:solidFill>
                  <a:srgbClr val="00B0F0"/>
                </a:solidFill>
              </a:rPr>
              <a:t>color:</a:t>
            </a:r>
            <a:br>
              <a:rPr lang="en-US" sz="2800" b="1" noProof="1">
                <a:solidFill>
                  <a:srgbClr val="00B0F0"/>
                </a:solidFill>
              </a:rPr>
            </a:br>
            <a:r>
              <a:rPr lang="en-US" sz="2800" b="1" noProof="1">
                <a:solidFill>
                  <a:srgbClr val="00B0F0"/>
                </a:solidFill>
              </a:rPr>
              <a:t>  #2aa0bd;</a:t>
            </a:r>
          </a:p>
        </p:txBody>
      </p:sp>
      <p:sp>
        <p:nvSpPr>
          <p:cNvPr id="17" name="TextBox 16"/>
          <p:cNvSpPr txBox="1"/>
          <p:nvPr/>
        </p:nvSpPr>
        <p:spPr>
          <a:xfrm rot="1050829">
            <a:off x="6812105" y="2436721"/>
            <a:ext cx="16786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noProof="1">
                <a:solidFill>
                  <a:schemeClr val="accent1">
                    <a:lumMod val="60000"/>
                    <a:lumOff val="40000"/>
                  </a:schemeClr>
                </a:solidFill>
              </a:rPr>
              <a:t>body { … }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7510" y="1951726"/>
            <a:ext cx="3117274" cy="401949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 rot="686433">
            <a:off x="8068731" y="1014537"/>
            <a:ext cx="1717137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b="1" noProof="1">
                <a:solidFill>
                  <a:srgbClr val="92D050"/>
                </a:solidFill>
              </a:rPr>
              <a:t>span</a:t>
            </a:r>
            <a:r>
              <a:rPr lang="bg-BG" sz="2600" b="1" noProof="1">
                <a:solidFill>
                  <a:srgbClr val="92D050"/>
                </a:solidFill>
              </a:rPr>
              <a:t>.</a:t>
            </a:r>
            <a:r>
              <a:rPr lang="en-US" sz="2600" b="1" noProof="1">
                <a:solidFill>
                  <a:srgbClr val="92D050"/>
                </a:solidFill>
              </a:rPr>
              <a:t>new {</a:t>
            </a:r>
            <a:br>
              <a:rPr lang="en-US" sz="2600" b="1" noProof="1">
                <a:solidFill>
                  <a:srgbClr val="92D050"/>
                </a:solidFill>
              </a:rPr>
            </a:br>
            <a:r>
              <a:rPr lang="en-US" sz="2600" b="1" noProof="1">
                <a:solidFill>
                  <a:srgbClr val="92D050"/>
                </a:solidFill>
              </a:rPr>
              <a:t>    … </a:t>
            </a:r>
            <a:br>
              <a:rPr lang="en-US" sz="2600" b="1" noProof="1">
                <a:solidFill>
                  <a:srgbClr val="92D050"/>
                </a:solidFill>
              </a:rPr>
            </a:br>
            <a:r>
              <a:rPr lang="en-US" sz="2600" b="1" noProof="1">
                <a:solidFill>
                  <a:srgbClr val="92D050"/>
                </a:solidFill>
              </a:rPr>
              <a:t>}</a:t>
            </a:r>
          </a:p>
        </p:txBody>
      </p:sp>
      <p:sp>
        <p:nvSpPr>
          <p:cNvPr id="12" name="TextBox 11"/>
          <p:cNvSpPr txBox="1"/>
          <p:nvPr/>
        </p:nvSpPr>
        <p:spPr>
          <a:xfrm rot="20779641">
            <a:off x="10014779" y="2098496"/>
            <a:ext cx="169623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b="1" noProof="1">
                <a:solidFill>
                  <a:srgbClr val="FFCCFF"/>
                </a:solidFill>
              </a:rPr>
              <a:t>p#top { … }</a:t>
            </a:r>
          </a:p>
        </p:txBody>
      </p:sp>
      <p:sp>
        <p:nvSpPr>
          <p:cNvPr id="13" name="TextBox 12"/>
          <p:cNvSpPr txBox="1"/>
          <p:nvPr/>
        </p:nvSpPr>
        <p:spPr>
          <a:xfrm rot="21231692">
            <a:off x="6849885" y="3566542"/>
            <a:ext cx="1526828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noProof="1">
                <a:solidFill>
                  <a:srgbClr val="FFABAD"/>
                </a:solidFill>
              </a:rPr>
              <a:t>a:hover {</a:t>
            </a:r>
          </a:p>
          <a:p>
            <a:r>
              <a:rPr lang="en-US" sz="2800" b="1" noProof="1">
                <a:solidFill>
                  <a:srgbClr val="FFABAD"/>
                </a:solidFill>
              </a:rPr>
              <a:t>   …</a:t>
            </a:r>
          </a:p>
          <a:p>
            <a:r>
              <a:rPr lang="en-US" sz="2800" b="1" noProof="1">
                <a:solidFill>
                  <a:srgbClr val="FFABAD"/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137158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</a:t>
            </a:r>
            <a:r>
              <a:rPr lang="en-US" noProof="1"/>
              <a:t>Photo Shoot</a:t>
            </a:r>
            <a:r>
              <a:rPr lang="en-US" dirty="0"/>
              <a:t> Effect – CSS (5)</a:t>
            </a:r>
            <a:endParaRPr lang="en-GB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303212" y="1170158"/>
            <a:ext cx="5562600" cy="537377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article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background-color: #213E4A;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margin: 0 0 10px;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padding: 20px;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height: 390px;}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figure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border: 3px solid #142830;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float: right;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height: 300px;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width: 500px;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margin-left: 15px;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170612" y="1175545"/>
            <a:ext cx="5748422" cy="317317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footer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border-top: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3px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solid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#142830;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padding-top: 15px;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margin-bottom: 30px;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text-align: center;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font-size: 20px;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3089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32012" y="1272695"/>
            <a:ext cx="7924800" cy="820600"/>
          </a:xfrm>
        </p:spPr>
        <p:txBody>
          <a:bodyPr/>
          <a:lstStyle/>
          <a:p>
            <a:r>
              <a:rPr lang="en-US" dirty="0"/>
              <a:t>Pseudo Selectors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012" y="2169495"/>
            <a:ext cx="9448800" cy="721520"/>
          </a:xfrm>
        </p:spPr>
        <p:txBody>
          <a:bodyPr/>
          <a:lstStyle/>
          <a:p>
            <a:r>
              <a:rPr lang="en-US" dirty="0"/>
              <a:t>Relative to Element Content or State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8384" y="3124200"/>
            <a:ext cx="5392057" cy="3276424"/>
          </a:xfrm>
          <a:prstGeom prst="roundRect">
            <a:avLst>
              <a:gd name="adj" fmla="val 581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1519205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Pseudo Selector (:hover)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0223" y="1373356"/>
            <a:ext cx="3790950" cy="18859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0223" y="4068686"/>
            <a:ext cx="3752850" cy="1962150"/>
          </a:xfrm>
          <a:prstGeom prst="rect">
            <a:avLst/>
          </a:prstGeom>
        </p:spPr>
      </p:pic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684212" y="3476291"/>
            <a:ext cx="6705600" cy="255454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32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a:hover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color: #D48F29;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text-decoration: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underline overline;</a:t>
            </a:r>
            <a:endParaRPr lang="en-GB" sz="3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32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GB" sz="3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684212" y="2023943"/>
            <a:ext cx="6705600" cy="5847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href="#"&gt;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Go to Google</a:t>
            </a:r>
            <a:r>
              <a:rPr lang="en-US" sz="32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&lt;/a&gt;</a:t>
            </a:r>
            <a:endParaRPr lang="en-GB" sz="3200" b="1" noProof="1">
              <a:solidFill>
                <a:srgbClr val="F3CD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Down Arrow 9"/>
          <p:cNvSpPr/>
          <p:nvPr/>
        </p:nvSpPr>
        <p:spPr>
          <a:xfrm>
            <a:off x="9488884" y="3419140"/>
            <a:ext cx="415528" cy="49890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3402019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Pseudo Selector (:visited)</a:t>
            </a:r>
            <a:endParaRPr lang="en-GB" dirty="0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760412" y="4461690"/>
            <a:ext cx="6477000" cy="156966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32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a:visited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color:#D48F29;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32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GB" sz="3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760412" y="2100102"/>
            <a:ext cx="6477000" cy="5847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href="#"&gt;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Go to Google</a:t>
            </a:r>
            <a:r>
              <a:rPr lang="en-US" sz="32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&lt;/a&gt;</a:t>
            </a:r>
            <a:endParaRPr lang="en-GB" sz="3200" b="1" noProof="1">
              <a:solidFill>
                <a:srgbClr val="F3CD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Down Arrow 9"/>
          <p:cNvSpPr/>
          <p:nvPr/>
        </p:nvSpPr>
        <p:spPr>
          <a:xfrm>
            <a:off x="9291606" y="3468670"/>
            <a:ext cx="444562" cy="49040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4137" y="1143000"/>
            <a:ext cx="3619500" cy="2128567"/>
          </a:xfrm>
          <a:prstGeom prst="roundRect">
            <a:avLst>
              <a:gd name="adj" fmla="val 4114"/>
            </a:avLst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4137" y="4158547"/>
            <a:ext cx="3619500" cy="2175947"/>
          </a:xfrm>
          <a:prstGeom prst="roundRect">
            <a:avLst>
              <a:gd name="adj" fmla="val 3478"/>
            </a:avLst>
          </a:prstGeom>
        </p:spPr>
      </p:pic>
    </p:spTree>
    <p:extLst>
      <p:ext uri="{BB962C8B-B14F-4D97-AF65-F5344CB8AC3E}">
        <p14:creationId xmlns:p14="http://schemas.microsoft.com/office/powerpoint/2010/main" val="105738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Pseudo Selector (:active)</a:t>
            </a:r>
            <a:endParaRPr lang="en-GB" dirty="0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608012" y="4520484"/>
            <a:ext cx="5486400" cy="156966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32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html:active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background: yellow;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32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GB" sz="3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608012" y="1957410"/>
            <a:ext cx="5486400" cy="5847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&lt;h2&gt;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click anywhere</a:t>
            </a:r>
            <a:r>
              <a:rPr lang="en-US" sz="32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&lt;/h2&gt;</a:t>
            </a:r>
            <a:endParaRPr lang="en-GB" sz="3200" b="1" noProof="1">
              <a:solidFill>
                <a:srgbClr val="F3CD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Down Arrow 9"/>
          <p:cNvSpPr/>
          <p:nvPr/>
        </p:nvSpPr>
        <p:spPr>
          <a:xfrm>
            <a:off x="8913812" y="3471001"/>
            <a:ext cx="496657" cy="60247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8939" y="1216159"/>
            <a:ext cx="4746527" cy="2062777"/>
          </a:xfrm>
          <a:prstGeom prst="roundRect">
            <a:avLst>
              <a:gd name="adj" fmla="val 4709"/>
            </a:avLst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8939" y="4260076"/>
            <a:ext cx="4746527" cy="2090476"/>
          </a:xfrm>
          <a:prstGeom prst="roundRect">
            <a:avLst>
              <a:gd name="adj" fmla="val 3885"/>
            </a:avLst>
          </a:prstGeom>
        </p:spPr>
      </p:pic>
    </p:spTree>
    <p:extLst>
      <p:ext uri="{BB962C8B-B14F-4D97-AF65-F5344CB8AC3E}">
        <p14:creationId xmlns:p14="http://schemas.microsoft.com/office/powerpoint/2010/main" val="3756084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Pseudo Selector (:first-line)</a:t>
            </a:r>
            <a:endParaRPr lang="en-GB" dirty="0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5390693" y="4648200"/>
            <a:ext cx="6103031" cy="181588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p:first-line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color:blue;</a:t>
            </a:r>
            <a:endParaRPr lang="en-GB" sz="2800" b="1" noProof="1">
              <a:solidFill>
                <a:srgbClr val="F3CD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background-color: lightblue;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GB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608012" y="4659086"/>
            <a:ext cx="4484912" cy="181588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Lorem ipsum dolor sit amet, consectetur adipiscing elit.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&lt;/p&gt;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7547" y="1066800"/>
            <a:ext cx="6662687" cy="3297498"/>
          </a:xfrm>
          <a:prstGeom prst="roundRect">
            <a:avLst>
              <a:gd name="adj" fmla="val 2562"/>
            </a:avLst>
          </a:prstGeom>
        </p:spPr>
      </p:pic>
    </p:spTree>
    <p:extLst>
      <p:ext uri="{BB962C8B-B14F-4D97-AF65-F5344CB8AC3E}">
        <p14:creationId xmlns:p14="http://schemas.microsoft.com/office/powerpoint/2010/main" val="4110973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Pseudo Selector (::before and ::after)</a:t>
            </a:r>
            <a:endParaRPr lang="en-GB" dirty="0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719136" y="2514600"/>
            <a:ext cx="5603876" cy="156966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h1::before </a:t>
            </a:r>
            <a:r>
              <a:rPr lang="en-GB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{ </a:t>
            </a:r>
            <a:r>
              <a:rPr lang="en-GB" sz="32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/* "« " */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content: "\00AB\0020"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}</a:t>
            </a:r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784841" y="1244025"/>
            <a:ext cx="10577866" cy="5847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&lt;h1&gt;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CSS Pseudo Selectors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&lt;/h1&gt;</a:t>
            </a:r>
            <a:endParaRPr lang="en-GB" sz="32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3" name="Rectangle 4"/>
          <p:cNvSpPr>
            <a:spLocks noChangeArrowheads="1"/>
          </p:cNvSpPr>
          <p:nvPr/>
        </p:nvSpPr>
        <p:spPr bwMode="auto">
          <a:xfrm>
            <a:off x="719136" y="4526340"/>
            <a:ext cx="5603876" cy="156966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h1::after </a:t>
            </a:r>
            <a:r>
              <a:rPr lang="en-GB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{ </a:t>
            </a:r>
            <a:r>
              <a:rPr lang="en-GB" sz="32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/* " »" */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content: "\0020\00BB"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}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2749" y="3009900"/>
            <a:ext cx="4619958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285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3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Structural Pseudo-Classes: nth-child(n)</a:t>
            </a:r>
            <a:endParaRPr lang="en-GB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12773" y="1600200"/>
            <a:ext cx="7081839" cy="181588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&lt;tr&gt;&lt;td&gt;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first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row.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&lt;/td&gt;&lt;/tr&gt;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&lt;tr&gt;&lt;td&gt;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second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row.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&lt;/td&gt;&lt;/tr&gt;</a:t>
            </a:r>
            <a:endParaRPr lang="en-GB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&lt;tr&gt;&lt;td&gt;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third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row.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&lt;/td&gt;&lt;/tr&gt;</a:t>
            </a:r>
            <a:endParaRPr lang="en-GB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&lt;tr&gt;&lt;td&gt;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fourth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row.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&lt;/td&gt;&lt;/tr&gt;</a:t>
            </a:r>
            <a:endParaRPr lang="en-GB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12773" y="4191000"/>
            <a:ext cx="7081839" cy="181588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tr:nth-child(2n)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background: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#95313b;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color: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#fff;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GB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5612" y="2329453"/>
            <a:ext cx="3490353" cy="2928347"/>
          </a:xfrm>
          <a:prstGeom prst="roundRect">
            <a:avLst>
              <a:gd name="adj" fmla="val 2228"/>
            </a:avLst>
          </a:prstGeom>
        </p:spPr>
      </p:pic>
      <p:sp>
        <p:nvSpPr>
          <p:cNvPr id="8" name="Rectangle 7"/>
          <p:cNvSpPr/>
          <p:nvPr/>
        </p:nvSpPr>
        <p:spPr>
          <a:xfrm>
            <a:off x="569912" y="2081178"/>
            <a:ext cx="7172326" cy="457200"/>
          </a:xfrm>
          <a:prstGeom prst="rect">
            <a:avLst/>
          </a:prstGeom>
          <a:solidFill>
            <a:srgbClr val="F6CA8A">
              <a:alpha val="20000"/>
            </a:srgb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 dirty="0"/>
          </a:p>
        </p:txBody>
      </p:sp>
      <p:sp>
        <p:nvSpPr>
          <p:cNvPr id="9" name="Rectangle 8"/>
          <p:cNvSpPr/>
          <p:nvPr/>
        </p:nvSpPr>
        <p:spPr>
          <a:xfrm>
            <a:off x="569912" y="2911257"/>
            <a:ext cx="7172326" cy="457200"/>
          </a:xfrm>
          <a:prstGeom prst="rect">
            <a:avLst/>
          </a:prstGeom>
          <a:solidFill>
            <a:srgbClr val="F6CA8A">
              <a:alpha val="20000"/>
            </a:srgb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3867801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Structural </a:t>
            </a:r>
            <a:r>
              <a:rPr lang="en-US"/>
              <a:t>Pseudo-Classes: nth-child</a:t>
            </a:r>
            <a:r>
              <a:rPr lang="en-US" dirty="0"/>
              <a:t>(n+</a:t>
            </a:r>
            <a:r>
              <a:rPr lang="en-US"/>
              <a:t>1)</a:t>
            </a:r>
            <a:endParaRPr lang="en-GB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62448" y="1600200"/>
            <a:ext cx="7127876" cy="181588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&lt;tr&gt;&lt;td&gt;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first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row.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&lt;/td&gt;&lt;/tr&gt;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&lt;tr&gt;&lt;td&gt;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second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row.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&lt;/td&gt;&lt;/tr&gt;</a:t>
            </a:r>
            <a:endParaRPr lang="en-GB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&lt;tr&gt;&lt;td&gt;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third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row.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&lt;/td&gt;&lt;/tr&gt;</a:t>
            </a:r>
            <a:endParaRPr lang="en-GB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&lt;tr&gt;&lt;td&gt;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fourth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row.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&lt;/td&gt;&lt;/tr&gt;</a:t>
            </a:r>
            <a:endParaRPr lang="en-GB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562448" y="4191000"/>
            <a:ext cx="7127876" cy="181588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tr:nth-child(2n+1)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background: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#95313b;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color: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#fff;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GB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1324" y="2329453"/>
            <a:ext cx="3509488" cy="2928347"/>
          </a:xfrm>
          <a:prstGeom prst="roundRect">
            <a:avLst>
              <a:gd name="adj" fmla="val 2535"/>
            </a:avLst>
          </a:prstGeom>
        </p:spPr>
      </p:pic>
      <p:sp>
        <p:nvSpPr>
          <p:cNvPr id="8" name="Rectangle 7"/>
          <p:cNvSpPr/>
          <p:nvPr/>
        </p:nvSpPr>
        <p:spPr>
          <a:xfrm>
            <a:off x="524348" y="1638300"/>
            <a:ext cx="7208364" cy="457200"/>
          </a:xfrm>
          <a:prstGeom prst="rect">
            <a:avLst/>
          </a:prstGeom>
          <a:solidFill>
            <a:srgbClr val="F6CA8A">
              <a:alpha val="20000"/>
            </a:srgb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 dirty="0"/>
          </a:p>
        </p:txBody>
      </p:sp>
      <p:sp>
        <p:nvSpPr>
          <p:cNvPr id="10" name="Rectangle 9"/>
          <p:cNvSpPr/>
          <p:nvPr/>
        </p:nvSpPr>
        <p:spPr>
          <a:xfrm>
            <a:off x="524348" y="2496954"/>
            <a:ext cx="7208364" cy="457200"/>
          </a:xfrm>
          <a:prstGeom prst="rect">
            <a:avLst/>
          </a:prstGeom>
          <a:solidFill>
            <a:srgbClr val="F6CA8A">
              <a:alpha val="20000"/>
            </a:srgb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640057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0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Structural </a:t>
            </a:r>
            <a:r>
              <a:rPr lang="en-US"/>
              <a:t>Pseudo-Classes: nth-of-type</a:t>
            </a:r>
            <a:r>
              <a:rPr lang="en-US" dirty="0"/>
              <a:t>(</a:t>
            </a:r>
            <a:r>
              <a:rPr lang="en-US"/>
              <a:t>n)</a:t>
            </a:r>
            <a:endParaRPr lang="en-GB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39521" y="1049753"/>
            <a:ext cx="6746876" cy="353943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first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paragraph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second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paragraph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third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paragraph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fourth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paragraph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first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paragraph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second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paragraph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&lt;/div&gt;</a:t>
            </a:r>
            <a:endParaRPr lang="en-GB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539521" y="4796472"/>
            <a:ext cx="6746876" cy="181588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p:nth-of-type(2)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background: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#95313b;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color: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#fff;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GB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9412" y="1282996"/>
            <a:ext cx="3506919" cy="5100297"/>
          </a:xfrm>
          <a:prstGeom prst="roundRect">
            <a:avLst>
              <a:gd name="adj" fmla="val 2334"/>
            </a:avLst>
          </a:prstGeom>
        </p:spPr>
      </p:pic>
      <p:sp>
        <p:nvSpPr>
          <p:cNvPr id="3" name="Rectangle 2"/>
          <p:cNvSpPr/>
          <p:nvPr/>
        </p:nvSpPr>
        <p:spPr>
          <a:xfrm>
            <a:off x="608012" y="1524000"/>
            <a:ext cx="5867400" cy="457200"/>
          </a:xfrm>
          <a:prstGeom prst="rect">
            <a:avLst/>
          </a:prstGeom>
          <a:solidFill>
            <a:srgbClr val="F6CA8A">
              <a:alpha val="20000"/>
            </a:srgb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 dirty="0"/>
          </a:p>
        </p:txBody>
      </p:sp>
      <p:sp>
        <p:nvSpPr>
          <p:cNvPr id="9" name="Rectangle 8"/>
          <p:cNvSpPr/>
          <p:nvPr/>
        </p:nvSpPr>
        <p:spPr>
          <a:xfrm>
            <a:off x="956356" y="3656589"/>
            <a:ext cx="5867400" cy="457200"/>
          </a:xfrm>
          <a:prstGeom prst="rect">
            <a:avLst/>
          </a:prstGeom>
          <a:solidFill>
            <a:srgbClr val="F6CA8A">
              <a:alpha val="20000"/>
            </a:srgb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3729923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3" grpId="0" animBg="1"/>
      <p:bldP spid="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96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r>
              <a:rPr lang="en-US" sz="2000" b="1" dirty="0"/>
              <a:t/>
            </a:r>
            <a:br>
              <a:rPr lang="en-US" sz="2000" b="1" dirty="0"/>
            </a:br>
            <a:r>
              <a:rPr lang="en-US" sz="96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#html-softuni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Have a Question?</a:t>
            </a:r>
          </a:p>
        </p:txBody>
      </p:sp>
    </p:spTree>
    <p:extLst>
      <p:ext uri="{BB962C8B-B14F-4D97-AF65-F5344CB8AC3E}">
        <p14:creationId xmlns:p14="http://schemas.microsoft.com/office/powerpoint/2010/main" val="2789633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Structural Pseudo-Classes: first-of-type</a:t>
            </a:r>
            <a:endParaRPr lang="en-GB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39521" y="1049753"/>
            <a:ext cx="6746876" cy="353943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first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paragraph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second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paragraph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third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paragraph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fourth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paragraph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first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paragraph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second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paragraph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&lt;/div&gt;</a:t>
            </a:r>
            <a:endParaRPr lang="en-GB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539521" y="4796472"/>
            <a:ext cx="6746876" cy="181588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p:first-of-type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background: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#95313b;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color: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#fff;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GB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1616" y="1045165"/>
            <a:ext cx="3824796" cy="5562601"/>
          </a:xfrm>
          <a:prstGeom prst="roundRect">
            <a:avLst>
              <a:gd name="adj" fmla="val 1656"/>
            </a:avLst>
          </a:prstGeom>
        </p:spPr>
      </p:pic>
      <p:sp>
        <p:nvSpPr>
          <p:cNvPr id="8" name="Rectangle 7"/>
          <p:cNvSpPr/>
          <p:nvPr/>
        </p:nvSpPr>
        <p:spPr>
          <a:xfrm>
            <a:off x="608012" y="1085850"/>
            <a:ext cx="5638800" cy="457200"/>
          </a:xfrm>
          <a:prstGeom prst="rect">
            <a:avLst/>
          </a:prstGeom>
          <a:solidFill>
            <a:srgbClr val="F6CA8A">
              <a:alpha val="20000"/>
            </a:srgb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 dirty="0"/>
          </a:p>
        </p:txBody>
      </p:sp>
      <p:sp>
        <p:nvSpPr>
          <p:cNvPr id="9" name="Rectangle 8"/>
          <p:cNvSpPr/>
          <p:nvPr/>
        </p:nvSpPr>
        <p:spPr>
          <a:xfrm>
            <a:off x="836612" y="3228975"/>
            <a:ext cx="5867400" cy="457200"/>
          </a:xfrm>
          <a:prstGeom prst="rect">
            <a:avLst/>
          </a:prstGeom>
          <a:solidFill>
            <a:srgbClr val="F6CA8A">
              <a:alpha val="20000"/>
            </a:srgb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2393888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UI Element States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791063" y="2161222"/>
            <a:ext cx="5836749" cy="138499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First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name: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&lt;input type="text"&gt;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&lt;/br&gt;</a:t>
            </a:r>
            <a:b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Last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name: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&lt;input type="text"&gt;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8812" y="1856422"/>
            <a:ext cx="4603433" cy="1877378"/>
          </a:xfrm>
          <a:prstGeom prst="roundRect">
            <a:avLst>
              <a:gd name="adj" fmla="val 4774"/>
            </a:avLst>
          </a:prstGeom>
        </p:spPr>
      </p:pic>
      <p:sp>
        <p:nvSpPr>
          <p:cNvPr id="12" name="Content Placeholder 2"/>
          <p:cNvSpPr txBox="1">
            <a:spLocks/>
          </p:cNvSpPr>
          <p:nvPr/>
        </p:nvSpPr>
        <p:spPr>
          <a:xfrm>
            <a:off x="420572" y="1372910"/>
            <a:ext cx="3617999" cy="677678"/>
          </a:xfrm>
          <a:prstGeom prst="rect">
            <a:avLst/>
          </a:prstGeom>
        </p:spPr>
        <p:txBody>
          <a:bodyPr vert="horz" lIns="108000" tIns="36000" rIns="108000" bIns="36000" rtlCol="0">
            <a:no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E:enabled</a:t>
            </a:r>
            <a:endParaRPr lang="en-US" sz="3600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793338" y="4796161"/>
            <a:ext cx="5834718" cy="95410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County: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&lt;input type="text" disabled="disabled"&gt;&lt;/br&gt;</a:t>
            </a: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464116" y="3831530"/>
            <a:ext cx="3617999" cy="677678"/>
          </a:xfrm>
          <a:prstGeom prst="rect">
            <a:avLst/>
          </a:prstGeom>
        </p:spPr>
        <p:txBody>
          <a:bodyPr vert="horz" lIns="108000" tIns="36000" rIns="108000" bIns="36000" rtlCol="0">
            <a:no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E:disabled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8812" y="4263371"/>
            <a:ext cx="4603433" cy="1877378"/>
          </a:xfrm>
          <a:prstGeom prst="roundRect">
            <a:avLst>
              <a:gd name="adj" fmla="val 4207"/>
            </a:avLst>
          </a:prstGeom>
        </p:spPr>
      </p:pic>
    </p:spTree>
    <p:extLst>
      <p:ext uri="{BB962C8B-B14F-4D97-AF65-F5344CB8AC3E}">
        <p14:creationId xmlns:p14="http://schemas.microsoft.com/office/powerpoint/2010/main" val="2022923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4" grpId="0" animBg="1"/>
      <p:bldP spid="1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Ancient Architecture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0012" y="2149500"/>
            <a:ext cx="6262330" cy="3366002"/>
          </a:xfrm>
          <a:prstGeom prst="rect">
            <a:avLst/>
          </a:prstGeom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88815" y="1325292"/>
            <a:ext cx="4838797" cy="4803357"/>
          </a:xfrm>
        </p:spPr>
        <p:txBody>
          <a:bodyPr>
            <a:normAutofit/>
          </a:bodyPr>
          <a:lstStyle/>
          <a:p>
            <a:r>
              <a:rPr lang="en-US" sz="3200" dirty="0"/>
              <a:t>You are given a HTML file:</a:t>
            </a:r>
          </a:p>
          <a:p>
            <a:pPr>
              <a:spcBef>
                <a:spcPts val="2400"/>
              </a:spcBef>
            </a:pPr>
            <a:r>
              <a:rPr lang="en-US" sz="3200" dirty="0"/>
              <a:t>Create a Web page </a:t>
            </a:r>
            <a:br>
              <a:rPr lang="en-US" sz="3200" dirty="0"/>
            </a:br>
            <a:r>
              <a:rPr lang="en-US" sz="3200" dirty="0"/>
              <a:t>like at the screenshot</a:t>
            </a:r>
          </a:p>
          <a:p>
            <a:pPr lvl="1"/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Constraints</a:t>
            </a:r>
            <a:r>
              <a:rPr lang="en-US" sz="3000" dirty="0"/>
              <a:t>:</a:t>
            </a:r>
          </a:p>
          <a:p>
            <a:pPr lvl="2"/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Don't</a:t>
            </a:r>
            <a:r>
              <a:rPr lang="en-US" sz="2800" dirty="0"/>
              <a:t> change the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HTML</a:t>
            </a:r>
            <a:r>
              <a:rPr lang="en-US" sz="2800" dirty="0"/>
              <a:t> file</a:t>
            </a:r>
          </a:p>
          <a:p>
            <a:pPr lvl="2"/>
            <a:r>
              <a:rPr lang="en-US" sz="2800" dirty="0"/>
              <a:t>Just write the missing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CSS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90756" y="6194232"/>
            <a:ext cx="11007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3"/>
              </a:rPr>
              <a:t>https://judge.softuni.bg/Contests/404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160024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5894" y="914400"/>
            <a:ext cx="8757036" cy="547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4493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Ancient Architecture – CSS</a:t>
            </a:r>
            <a:endParaRPr lang="en-GB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379412" y="1255520"/>
            <a:ext cx="6019800" cy="506908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@import url('</a:t>
            </a:r>
            <a:r>
              <a:rPr lang="en-US" sz="2800" dirty="0">
                <a:hlinkClick r:id="rId2"/>
              </a:rPr>
              <a:t>https://fonts.googleapis.com/css?family=Indie+Flower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');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/* Also import '</a:t>
            </a:r>
            <a:r>
              <a:rPr lang="en-US" sz="28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Roboto</a:t>
            </a:r>
            <a:r>
              <a:rPr lang="en-US" sz="28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' font /*</a:t>
            </a:r>
            <a:endParaRPr lang="en-US" sz="2600" b="1" i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body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font-family:Roboto,sans-serif;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#e2d7aa;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color: #000000; 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font-size: 16px;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width: 1180px;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line-height:24px;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620949" y="1255520"/>
            <a:ext cx="5188463" cy="480131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margin: 0 auto; }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body&gt;div.img-container&gt;img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width: 1100px;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height: 450px;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body&gt;div.img-container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width: 1600px;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height: 450px;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margin-top: 65px;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462962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Ancient Architecture – CSS (2)</a:t>
            </a:r>
            <a:endParaRPr lang="en-GB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31812" y="1297662"/>
            <a:ext cx="6477000" cy="449353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h1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font-size: 60px;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font-family:'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Indie Flower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',cursive;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letter-spacing: 5px; 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text-align: center;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margin-top: 65px;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text-decoration: none;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008812" y="1297662"/>
            <a:ext cx="4648200" cy="449353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nav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margin: 30px;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text-align: center;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nav a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text-decoration: none;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font-size: 28px;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color: #000000; 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394688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Ancient Architecture – CSS (3)</a:t>
            </a:r>
            <a:endParaRPr lang="en-GB" dirty="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84212" y="1151223"/>
            <a:ext cx="5397387" cy="537377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nav ul li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list-style: none;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display: inline;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padding: 0 12px 0 12px;}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nav ul li:first-of-type a,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nav ul li:last-of-type a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padding-left: 0;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color: #0a2d4a;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font-weight: bold; }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article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width: 370px;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display: inline-block;}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446823" y="1151121"/>
            <a:ext cx="5119589" cy="537377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main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margin-top: 30px;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main &gt; article img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width: 350px;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height: 200px;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margin-bottom: 20px;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width: 345px;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text-align: justify;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margin-bottom: 20px }</a:t>
            </a:r>
          </a:p>
        </p:txBody>
      </p:sp>
    </p:spTree>
    <p:extLst>
      <p:ext uri="{BB962C8B-B14F-4D97-AF65-F5344CB8AC3E}">
        <p14:creationId xmlns:p14="http://schemas.microsoft.com/office/powerpoint/2010/main" val="3337360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Ancient Architecture – CSS (4)</a:t>
            </a:r>
            <a:endParaRPr lang="en-GB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379621" y="1103220"/>
            <a:ext cx="5638591" cy="537377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article img + p:first-letter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font-family: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EucrosiaUPC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sans-serif;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text-transform: uppercase;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font-size: 40px;}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.readmore a, .comments a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url(images/bg2.jpg);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color: #ffffff;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padding: 10px;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margin-top: 10px;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text-transform: uppercase;}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6170612" y="1103221"/>
            <a:ext cx="5638591" cy="537377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footer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margin: 0;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padding: 10px 0 10px 0;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text-align: center;}</a:t>
            </a:r>
            <a:endParaRPr lang="en-GB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article p:last-of-type span:first-of-type a::before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content: url("images/comment.png");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position: relative;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padding: 10px;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right: 5px;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top: 7px;}</a:t>
            </a:r>
          </a:p>
        </p:txBody>
      </p:sp>
    </p:spTree>
    <p:extLst>
      <p:ext uri="{BB962C8B-B14F-4D97-AF65-F5344CB8AC3E}">
        <p14:creationId xmlns:p14="http://schemas.microsoft.com/office/powerpoint/2010/main" val="206616829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2132012" y="1144343"/>
            <a:ext cx="7924800" cy="820600"/>
          </a:xfrm>
        </p:spPr>
        <p:txBody>
          <a:bodyPr/>
          <a:lstStyle/>
          <a:p>
            <a:r>
              <a:rPr lang="en-US" dirty="0"/>
              <a:t>CSS Values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2132012" y="2005422"/>
            <a:ext cx="7924800" cy="719034"/>
          </a:xfrm>
        </p:spPr>
        <p:txBody>
          <a:bodyPr/>
          <a:lstStyle/>
          <a:p>
            <a:r>
              <a:rPr lang="en-US" dirty="0"/>
              <a:t>Types, Ranges, Units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324805">
            <a:off x="2675993" y="4224113"/>
            <a:ext cx="1631631" cy="1581536"/>
          </a:xfrm>
          <a:prstGeom prst="round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778591">
            <a:off x="8219096" y="4187775"/>
            <a:ext cx="1935443" cy="1935443"/>
          </a:xfrm>
          <a:prstGeom prst="round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945540">
            <a:off x="4991492" y="4410983"/>
            <a:ext cx="2619375" cy="1743075"/>
          </a:xfrm>
          <a:prstGeom prst="round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669891">
            <a:off x="4007102" y="3208703"/>
            <a:ext cx="1182048" cy="1252537"/>
          </a:xfrm>
          <a:prstGeom prst="round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923621">
            <a:off x="6839879" y="3160055"/>
            <a:ext cx="1524000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15998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 Color Values (Hex and RGB)</a:t>
            </a:r>
            <a:endParaRPr lang="en-GB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72568" y="1205223"/>
            <a:ext cx="10993844" cy="181588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&lt;ul&gt;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 id="rgb"&gt;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RGB Item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&lt;/li&gt;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&lt;li id="hex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–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rgb"&gt;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Hex-RGB item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&lt;/li&gt;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&lt;/ul&gt;</a:t>
            </a:r>
            <a:endParaRPr lang="en-GB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531812" y="3553430"/>
            <a:ext cx="6858000" cy="267765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#rbg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color: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rgb(192, 41, 2)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#hex-rgb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color: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#C02902;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3754" y="2637642"/>
            <a:ext cx="3845315" cy="2135411"/>
          </a:xfrm>
          <a:prstGeom prst="roundRect">
            <a:avLst>
              <a:gd name="adj" fmla="val 3486"/>
            </a:avLst>
          </a:prstGeom>
        </p:spPr>
      </p:pic>
      <p:sp>
        <p:nvSpPr>
          <p:cNvPr id="8" name="AutoShape 8"/>
          <p:cNvSpPr>
            <a:spLocks noChangeArrowheads="1"/>
          </p:cNvSpPr>
          <p:nvPr/>
        </p:nvSpPr>
        <p:spPr bwMode="auto">
          <a:xfrm>
            <a:off x="3198812" y="4562764"/>
            <a:ext cx="4419600" cy="647920"/>
          </a:xfrm>
          <a:prstGeom prst="wedgeRoundRectCallout">
            <a:avLst>
              <a:gd name="adj1" fmla="val -56764"/>
              <a:gd name="adj2" fmla="val -5411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&lt;red&gt;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anose="020B0609020204030204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&lt;green&gt;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anose="020B0609020204030204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&lt;blue&gt;</a:t>
            </a:r>
          </a:p>
        </p:txBody>
      </p:sp>
      <p:sp>
        <p:nvSpPr>
          <p:cNvPr id="10" name="AutoShape 8"/>
          <p:cNvSpPr>
            <a:spLocks noChangeArrowheads="1"/>
          </p:cNvSpPr>
          <p:nvPr/>
        </p:nvSpPr>
        <p:spPr bwMode="auto">
          <a:xfrm>
            <a:off x="4646612" y="5467928"/>
            <a:ext cx="4419600" cy="980918"/>
          </a:xfrm>
          <a:prstGeom prst="wedgeRoundRectCallout">
            <a:avLst>
              <a:gd name="adj1" fmla="val -64109"/>
              <a:gd name="adj2" fmla="val -3948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#RRGGBB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anose="020B0609020204030204" pitchFamily="49" charset="0"/>
              </a:rPr>
              <a:t> or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anose="020B0609020204030204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#RGB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anose="020B0609020204030204" pitchFamily="49" charset="0"/>
              </a:rPr>
              <a:t> where</a:t>
            </a:r>
            <a:b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anose="020B0609020204030204" pitchFamily="49" charset="0"/>
              </a:rPr>
            </a:b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R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anose="020B0609020204030204" pitchFamily="49" charset="0"/>
              </a:rPr>
              <a:t>,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G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anose="020B0609020204030204" pitchFamily="49" charset="0"/>
              </a:rPr>
              <a:t>,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anose="020B0609020204030204" pitchFamily="49" charset="0"/>
              </a:rPr>
              <a:t> are hex digits 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anose="020B0609020204030204" pitchFamily="49" charset="0"/>
              </a:rPr>
              <a:t>…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F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anose="020B0609020204030204" pitchFamily="49" charset="0"/>
              </a:rPr>
              <a:t>)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9420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1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1392" y="4888199"/>
            <a:ext cx="10226040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/>
              <a:t>CSS Selectors</a:t>
            </a:r>
          </a:p>
        </p:txBody>
      </p:sp>
      <p:sp>
        <p:nvSpPr>
          <p:cNvPr id="5" name="Subtitle 2"/>
          <p:cNvSpPr>
            <a:spLocks noGrp="1"/>
          </p:cNvSpPr>
          <p:nvPr>
            <p:ph type="body" idx="1"/>
          </p:nvPr>
        </p:nvSpPr>
        <p:spPr>
          <a:xfrm>
            <a:off x="981392" y="5707927"/>
            <a:ext cx="10226040" cy="719034"/>
          </a:xfrm>
        </p:spPr>
        <p:txBody>
          <a:bodyPr/>
          <a:lstStyle/>
          <a:p>
            <a:r>
              <a:rPr lang="en-US" dirty="0"/>
              <a:t>Select the Elements to Apply CSS Rules</a:t>
            </a:r>
          </a:p>
        </p:txBody>
      </p:sp>
      <p:pic>
        <p:nvPicPr>
          <p:cNvPr id="1026" name="Picture 2" descr="Резултат с изображение за CSS selector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0653" y="831127"/>
            <a:ext cx="5887519" cy="3681888"/>
          </a:xfrm>
          <a:prstGeom prst="roundRect">
            <a:avLst>
              <a:gd name="adj" fmla="val 863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21944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 Color Values (RGBA and HSLA)</a:t>
            </a:r>
            <a:endParaRPr lang="en-GB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488876" y="1205805"/>
            <a:ext cx="7549792" cy="138499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id="wrapper"&gt;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class="opacity"&gt;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Some text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&lt;/div&gt;</a:t>
            </a:r>
            <a:endParaRPr lang="en-GB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488876" y="3543562"/>
            <a:ext cx="7549792" cy="267765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#wrapper, .opacity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rgba(87,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76,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83,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0.9)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.opacity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hsla(344,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73%,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52%,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0.5);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0" name="AutoShape 8"/>
          <p:cNvSpPr>
            <a:spLocks noChangeArrowheads="1"/>
          </p:cNvSpPr>
          <p:nvPr/>
        </p:nvSpPr>
        <p:spPr bwMode="auto">
          <a:xfrm>
            <a:off x="8547711" y="5363021"/>
            <a:ext cx="2944813" cy="986438"/>
          </a:xfrm>
          <a:prstGeom prst="wedgeRoundRectCallout">
            <a:avLst>
              <a:gd name="adj1" fmla="val -73445"/>
              <a:gd name="adj2" fmla="val -3043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opacity values are from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0.0</a:t>
            </a:r>
            <a:r>
              <a:rPr lang="en-US" noProof="1">
                <a:solidFill>
                  <a:srgbClr val="FFFFFF"/>
                </a:solidFill>
              </a:rPr>
              <a:t> </a:t>
            </a:r>
            <a:r>
              <a:rPr lang="en-US" b="1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</a:t>
            </a:r>
            <a:r>
              <a:rPr lang="en-US" noProof="1">
                <a:solidFill>
                  <a:srgbClr val="FFFFFF"/>
                </a:solidFill>
              </a:rPr>
              <a:t>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1.0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3792" y="1205805"/>
            <a:ext cx="3341930" cy="3823395"/>
          </a:xfrm>
          <a:prstGeom prst="roundRect">
            <a:avLst>
              <a:gd name="adj" fmla="val 2271"/>
            </a:avLst>
          </a:prstGeom>
        </p:spPr>
      </p:pic>
      <p:sp>
        <p:nvSpPr>
          <p:cNvPr id="8" name="AutoShape 8"/>
          <p:cNvSpPr>
            <a:spLocks noChangeArrowheads="1"/>
          </p:cNvSpPr>
          <p:nvPr/>
        </p:nvSpPr>
        <p:spPr bwMode="auto">
          <a:xfrm>
            <a:off x="5133285" y="2819400"/>
            <a:ext cx="3429000" cy="1063832"/>
          </a:xfrm>
          <a:prstGeom prst="wedgeRoundRectCallout">
            <a:avLst>
              <a:gd name="adj1" fmla="val -62263"/>
              <a:gd name="adj2" fmla="val 5370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&lt;red&gt;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anose="020B0609020204030204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&lt;green&gt;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anose="020B0609020204030204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&lt;blue&gt;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&lt;alpha&gt;</a:t>
            </a:r>
          </a:p>
        </p:txBody>
      </p:sp>
    </p:spTree>
    <p:extLst>
      <p:ext uri="{BB962C8B-B14F-4D97-AF65-F5344CB8AC3E}">
        <p14:creationId xmlns:p14="http://schemas.microsoft.com/office/powerpoint/2010/main" val="839493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  <p:bldP spid="8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480727" cy="601479"/>
          </a:xfrm>
        </p:spPr>
        <p:txBody>
          <a:bodyPr>
            <a:normAutofit lnSpcReduction="10000"/>
          </a:bodyPr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Pixels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fixed size units (logical pixels, not physical)</a:t>
            </a:r>
            <a:endParaRPr lang="en-GB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Size Values (px)</a:t>
            </a:r>
            <a:endParaRPr lang="en-GB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31812" y="1976497"/>
            <a:ext cx="5257800" cy="206210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Lorem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ipsum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dolor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 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sit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adipisicing elit.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&lt;/div&gt;</a:t>
            </a:r>
            <a:endParaRPr lang="en-GB" sz="32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531812" y="4450140"/>
            <a:ext cx="5334000" cy="156966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–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size: 24px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GB" sz="3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7212" y="2667000"/>
            <a:ext cx="6033928" cy="3547506"/>
          </a:xfrm>
          <a:prstGeom prst="roundRect">
            <a:avLst>
              <a:gd name="adj" fmla="val 4759"/>
            </a:avLst>
          </a:prstGeom>
        </p:spPr>
      </p:pic>
    </p:spTree>
    <p:extLst>
      <p:ext uri="{BB962C8B-B14F-4D97-AF65-F5344CB8AC3E}">
        <p14:creationId xmlns:p14="http://schemas.microsoft.com/office/powerpoint/2010/main" val="684912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46065" y="2046744"/>
            <a:ext cx="5694817" cy="267765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class="nested-div"&gt;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Lorem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ipsum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dolor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     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sit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adipisicing elit…</a:t>
            </a:r>
            <a:b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&lt;/div&gt;</a:t>
            </a:r>
            <a:endParaRPr lang="en-GB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14177"/>
            <a:ext cx="10856999" cy="601479"/>
          </a:xfrm>
        </p:spPr>
        <p:txBody>
          <a:bodyPr>
            <a:noAutofit/>
          </a:bodyPr>
          <a:lstStyle/>
          <a:p>
            <a:r>
              <a:rPr lang="en-US" sz="36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Em</a:t>
            </a:r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's: scalable unit (based on the parent element)</a:t>
            </a:r>
            <a:endParaRPr lang="en-GB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Size Values (em)</a:t>
            </a:r>
            <a:endParaRPr lang="en-GB" dirty="0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646065" y="5398468"/>
            <a:ext cx="6282773" cy="95410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</a:t>
            </a:r>
            <a:r>
              <a:rPr lang="en-US" sz="28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–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size: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24px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.nested-div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</a:t>
            </a:r>
            <a:r>
              <a:rPr lang="en-US" sz="28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–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size: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1.8em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GB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0050" y="1880764"/>
            <a:ext cx="5377283" cy="3058881"/>
          </a:xfrm>
          <a:prstGeom prst="roundRect">
            <a:avLst>
              <a:gd name="adj" fmla="val 2505"/>
            </a:avLst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7225004" y="5780849"/>
            <a:ext cx="4555819" cy="601479"/>
          </a:xfrm>
          <a:prstGeom prst="rect">
            <a:avLst/>
          </a:prstGeom>
        </p:spPr>
        <p:txBody>
          <a:bodyPr vert="horz" lIns="108000" tIns="36000" rIns="108000" bIns="36000" rtlCol="0">
            <a:no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dirty="0">
                <a:hlinkClick r:id="rId3"/>
              </a:rPr>
              <a:t>http://pxtoem.com</a:t>
            </a:r>
            <a:endParaRPr lang="en-GB" sz="3200" dirty="0"/>
          </a:p>
        </p:txBody>
      </p:sp>
      <p:sp>
        <p:nvSpPr>
          <p:cNvPr id="10" name="AutoShape 8"/>
          <p:cNvSpPr>
            <a:spLocks noChangeArrowheads="1"/>
          </p:cNvSpPr>
          <p:nvPr/>
        </p:nvSpPr>
        <p:spPr bwMode="auto">
          <a:xfrm>
            <a:off x="6653208" y="4724400"/>
            <a:ext cx="2505364" cy="1032429"/>
          </a:xfrm>
          <a:prstGeom prst="wedgeRoundRectCallout">
            <a:avLst>
              <a:gd name="adj1" fmla="val -68366"/>
              <a:gd name="adj2" fmla="val 6327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1.8em = 1.8 * 24px = 43.2px</a:t>
            </a:r>
          </a:p>
        </p:txBody>
      </p:sp>
      <p:sp>
        <p:nvSpPr>
          <p:cNvPr id="12" name="AutoShape 8"/>
          <p:cNvSpPr>
            <a:spLocks noChangeArrowheads="1"/>
          </p:cNvSpPr>
          <p:nvPr/>
        </p:nvSpPr>
        <p:spPr bwMode="auto">
          <a:xfrm>
            <a:off x="3695268" y="4191000"/>
            <a:ext cx="2311397" cy="1067067"/>
          </a:xfrm>
          <a:prstGeom prst="wedgeRoundRectCallout">
            <a:avLst>
              <a:gd name="adj1" fmla="val -70649"/>
              <a:gd name="adj2" fmla="val 6993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Parent &lt;div&gt; font: 24px</a:t>
            </a:r>
          </a:p>
        </p:txBody>
      </p:sp>
    </p:spTree>
    <p:extLst>
      <p:ext uri="{BB962C8B-B14F-4D97-AF65-F5344CB8AC3E}">
        <p14:creationId xmlns:p14="http://schemas.microsoft.com/office/powerpoint/2010/main" val="1698659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0" grpId="0" animBg="1"/>
      <p:bldP spid="12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660539" y="1907312"/>
            <a:ext cx="5694817" cy="267765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class="nested-div"&gt;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Lorem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ipsum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dolor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     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sit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adipisicing elit…</a:t>
            </a:r>
            <a:b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&lt;/div&gt;</a:t>
            </a:r>
            <a:endParaRPr lang="en-GB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77233"/>
            <a:ext cx="10933199" cy="601479"/>
          </a:xfrm>
        </p:spPr>
        <p:txBody>
          <a:bodyPr>
            <a:noAutofit/>
          </a:bodyPr>
          <a:lstStyle/>
          <a:p>
            <a:r>
              <a:rPr lang="en-US" sz="3600" b="1" dirty="0">
                <a:solidFill>
                  <a:schemeClr val="tx2">
                    <a:lumMod val="75000"/>
                  </a:schemeClr>
                </a:solidFill>
              </a:rPr>
              <a:t>Rem</a:t>
            </a:r>
            <a:r>
              <a:rPr lang="en-US" sz="3600" dirty="0"/>
              <a:t>'s: scalable unit (based on the </a:t>
            </a:r>
            <a:r>
              <a:rPr lang="en-US" sz="36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html</a:t>
            </a:r>
            <a:r>
              <a:rPr lang="en-US" sz="3600" dirty="0"/>
              <a:t> element)</a:t>
            </a:r>
            <a:endParaRPr lang="en-GB" sz="36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Size Values (rem)</a:t>
            </a:r>
            <a:endParaRPr lang="en-GB" dirty="0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660540" y="4958077"/>
            <a:ext cx="6705601" cy="138499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html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 font-size: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25px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 font-size: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2rem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.nested-div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 font</a:t>
            </a:r>
            <a:r>
              <a:rPr lang="en-US" sz="28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–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size: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1.5rem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GB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AutoShape 8"/>
          <p:cNvSpPr>
            <a:spLocks noChangeArrowheads="1"/>
          </p:cNvSpPr>
          <p:nvPr/>
        </p:nvSpPr>
        <p:spPr bwMode="auto">
          <a:xfrm>
            <a:off x="5942012" y="4754420"/>
            <a:ext cx="2133600" cy="1066800"/>
          </a:xfrm>
          <a:prstGeom prst="wedgeRoundRectCallout">
            <a:avLst>
              <a:gd name="adj1" fmla="val -75592"/>
              <a:gd name="adj2" fmla="val 3382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2rem = 2 * 25px = 50px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9161" y="1907312"/>
            <a:ext cx="4849359" cy="2677656"/>
          </a:xfrm>
          <a:prstGeom prst="roundRect">
            <a:avLst>
              <a:gd name="adj" fmla="val 2049"/>
            </a:avLst>
          </a:prstGeom>
        </p:spPr>
      </p:pic>
      <p:sp>
        <p:nvSpPr>
          <p:cNvPr id="11" name="AutoShape 8"/>
          <p:cNvSpPr>
            <a:spLocks noChangeArrowheads="1"/>
          </p:cNvSpPr>
          <p:nvPr/>
        </p:nvSpPr>
        <p:spPr bwMode="auto">
          <a:xfrm>
            <a:off x="8380412" y="5316702"/>
            <a:ext cx="2463079" cy="1026370"/>
          </a:xfrm>
          <a:prstGeom prst="wedgeRoundRectCallout">
            <a:avLst>
              <a:gd name="adj1" fmla="val -85913"/>
              <a:gd name="adj2" fmla="val 2606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1.5rem = 1.5 * 25px = 37.5px</a:t>
            </a:r>
          </a:p>
        </p:txBody>
      </p:sp>
    </p:spTree>
    <p:extLst>
      <p:ext uri="{BB962C8B-B14F-4D97-AF65-F5344CB8AC3E}">
        <p14:creationId xmlns:p14="http://schemas.microsoft.com/office/powerpoint/2010/main" val="157243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1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Size in % of the Parent</a:t>
            </a:r>
            <a:endParaRPr lang="en-GB" dirty="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18175" y="1143000"/>
            <a:ext cx="5517300" cy="267765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id="outer-div"&gt;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 am outer-div -&gt; 600px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&lt;div id="inner-div"&gt;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 am div with 50% …</a:t>
            </a:r>
            <a:b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&lt;/div&gt;</a:t>
            </a:r>
            <a:endParaRPr lang="en-GB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605699" y="4125431"/>
            <a:ext cx="5529775" cy="224676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#outer-div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width: 600px;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height: 100px;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text-align: center;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GB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#inner-div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6441412" y="4119501"/>
            <a:ext cx="5124999" cy="224676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width: 50%;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height: 50px;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text-align: center;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margin: 0 auto;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line-height: 50px;}</a:t>
            </a:r>
            <a:endParaRPr lang="en-GB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1413" y="1229163"/>
            <a:ext cx="5140819" cy="2468089"/>
          </a:xfrm>
          <a:prstGeom prst="rect">
            <a:avLst/>
          </a:prstGeom>
        </p:spPr>
      </p:pic>
      <p:sp>
        <p:nvSpPr>
          <p:cNvPr id="9" name="AutoShape 8"/>
          <p:cNvSpPr>
            <a:spLocks noChangeArrowheads="1"/>
          </p:cNvSpPr>
          <p:nvPr/>
        </p:nvSpPr>
        <p:spPr bwMode="auto">
          <a:xfrm>
            <a:off x="4847430" y="2980132"/>
            <a:ext cx="1447800" cy="1020620"/>
          </a:xfrm>
          <a:prstGeom prst="wedgeRoundRectCallout">
            <a:avLst>
              <a:gd name="adj1" fmla="val 92192"/>
              <a:gd name="adj2" fmla="val -5033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width: 600px</a:t>
            </a:r>
          </a:p>
        </p:txBody>
      </p:sp>
      <p:sp>
        <p:nvSpPr>
          <p:cNvPr id="12" name="AutoShape 8"/>
          <p:cNvSpPr>
            <a:spLocks noChangeArrowheads="1"/>
          </p:cNvSpPr>
          <p:nvPr/>
        </p:nvSpPr>
        <p:spPr bwMode="auto">
          <a:xfrm>
            <a:off x="9188592" y="3170380"/>
            <a:ext cx="2529000" cy="1020620"/>
          </a:xfrm>
          <a:prstGeom prst="wedgeRoundRectCallout">
            <a:avLst>
              <a:gd name="adj1" fmla="val -74246"/>
              <a:gd name="adj2" fmla="val -6843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width: 50% * 600px = 300px</a:t>
            </a:r>
          </a:p>
        </p:txBody>
      </p:sp>
    </p:spTree>
    <p:extLst>
      <p:ext uri="{BB962C8B-B14F-4D97-AF65-F5344CB8AC3E}">
        <p14:creationId xmlns:p14="http://schemas.microsoft.com/office/powerpoint/2010/main" val="3645412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6992" y="1143000"/>
            <a:ext cx="4649419" cy="2698224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Calculated CSS Values: </a:t>
            </a:r>
            <a:r>
              <a:rPr lang="en-US" noProof="1"/>
              <a:t>calc(…) </a:t>
            </a:r>
            <a:r>
              <a:rPr lang="en-US" dirty="0"/>
              <a:t>Function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20486" y="1143000"/>
            <a:ext cx="5245939" cy="267765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id="outer-div"&gt;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Outer-div: 200px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&lt;div id="inner-div"&gt;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Inner-div: 100%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20px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&lt;/div&gt;</a:t>
            </a:r>
            <a:endParaRPr lang="en-GB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08011" y="4125431"/>
            <a:ext cx="5257801" cy="224676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#outer-div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width: 200px;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height: 80px;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text-align: center;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GB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#inner-div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170612" y="4119501"/>
            <a:ext cx="5395799" cy="224676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width: calc(100%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20px);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height: 50px;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text-align: center;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margin: 0 auto;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line-height: 50px;}</a:t>
            </a:r>
            <a:endParaRPr lang="en-GB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AutoShape 8"/>
          <p:cNvSpPr>
            <a:spLocks noChangeArrowheads="1"/>
          </p:cNvSpPr>
          <p:nvPr/>
        </p:nvSpPr>
        <p:spPr bwMode="auto">
          <a:xfrm>
            <a:off x="5180012" y="1036764"/>
            <a:ext cx="1447800" cy="1020620"/>
          </a:xfrm>
          <a:prstGeom prst="wedgeRoundRectCallout">
            <a:avLst>
              <a:gd name="adj1" fmla="val 104950"/>
              <a:gd name="adj2" fmla="val 4920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width: 200px</a:t>
            </a:r>
          </a:p>
        </p:txBody>
      </p:sp>
      <p:sp>
        <p:nvSpPr>
          <p:cNvPr id="10" name="AutoShape 8"/>
          <p:cNvSpPr>
            <a:spLocks noChangeArrowheads="1"/>
          </p:cNvSpPr>
          <p:nvPr/>
        </p:nvSpPr>
        <p:spPr bwMode="auto">
          <a:xfrm>
            <a:off x="3746612" y="3053806"/>
            <a:ext cx="2619602" cy="1518193"/>
          </a:xfrm>
          <a:prstGeom prst="wedgeRoundRectCallout">
            <a:avLst>
              <a:gd name="adj1" fmla="val 94239"/>
              <a:gd name="adj2" fmla="val -6110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width:</a:t>
            </a:r>
            <a:b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100% * 200px</a:t>
            </a:r>
            <a:b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- 20px = 180px</a:t>
            </a:r>
          </a:p>
        </p:txBody>
      </p:sp>
    </p:spTree>
    <p:extLst>
      <p:ext uri="{BB962C8B-B14F-4D97-AF65-F5344CB8AC3E}">
        <p14:creationId xmlns:p14="http://schemas.microsoft.com/office/powerpoint/2010/main" val="3014817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Problem: </a:t>
            </a:r>
            <a:r>
              <a:rPr lang="en-GB" dirty="0"/>
              <a:t>Coffee Home 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90756" y="6307435"/>
            <a:ext cx="11007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https://judge.softuni.bg/Contests/404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8245" y="990600"/>
            <a:ext cx="9732335" cy="5231129"/>
          </a:xfrm>
          <a:prstGeom prst="roundRect">
            <a:avLst>
              <a:gd name="adj" fmla="val 1083"/>
            </a:avLst>
          </a:prstGeom>
        </p:spPr>
      </p:pic>
    </p:spTree>
    <p:extLst>
      <p:ext uri="{BB962C8B-B14F-4D97-AF65-F5344CB8AC3E}">
        <p14:creationId xmlns:p14="http://schemas.microsoft.com/office/powerpoint/2010/main" val="399580093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</a:t>
            </a:r>
            <a:r>
              <a:rPr lang="en-GB" dirty="0"/>
              <a:t>Coffee Home </a:t>
            </a:r>
            <a:r>
              <a:rPr lang="en-US" dirty="0"/>
              <a:t>–</a:t>
            </a:r>
            <a:r>
              <a:rPr lang="en-GB" dirty="0"/>
              <a:t> CSS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398265" y="1151223"/>
            <a:ext cx="6229547" cy="537377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html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font-size: 18px;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@font-face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font-family: coffee;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src: url(font/getcoffee.ttf);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body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background:url("image/cafe-home.jpg") no-repeat;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background-size: cover;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color: #ffffff;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932612" y="1151121"/>
            <a:ext cx="4845134" cy="537377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margin: 0 auto;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font-family: "Times New Roman", serif;}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h1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width: 70%;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font-family:coffee, serif;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letter-spacing: 10px; 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text-align: center;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font-size: 2.5rem;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color: #737373;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74613033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</a:t>
            </a:r>
            <a:r>
              <a:rPr lang="en-GB" dirty="0"/>
              <a:t>Coffee Home </a:t>
            </a:r>
            <a:r>
              <a:rPr lang="en-US" dirty="0"/>
              <a:t>– </a:t>
            </a:r>
            <a:r>
              <a:rPr lang="en-GB" dirty="0"/>
              <a:t>CSS (2)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60412" y="1143102"/>
            <a:ext cx="5029200" cy="537377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h2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font-size: 1.3rem;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text-align: center;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font-size: 1rem;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margin-left: 15px;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section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text-align: justify;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width: 70%;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margin: 0 auto;}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551612" y="1143000"/>
            <a:ext cx="4997534" cy="537377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aside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width: 240px;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float: left;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margin-right: 10px;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font-size: 1rem;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aside ol li a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list-style: none;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text-decoration: none;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color: #ffffff;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167858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</a:t>
            </a:r>
            <a:r>
              <a:rPr lang="en-GB" dirty="0"/>
              <a:t>Coffee Home </a:t>
            </a:r>
            <a:r>
              <a:rPr lang="en-US" dirty="0"/>
              <a:t>– CSS (3)</a:t>
            </a:r>
            <a:r>
              <a:rPr lang="en-GB" dirty="0"/>
              <a:t> 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84212" y="1219200"/>
            <a:ext cx="10820400" cy="506292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article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width: 53%;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color: #CCCCCC;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text-shadow: 1px 1px 1px black;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article:last-of-type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rgba(245, 246, 251, 0.1);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padding: 10px;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article:last-of-type &gt; p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 color: #5bc0de; }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article:last-of-type &gt; p:first-line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color: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#942a25;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8942991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100249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lnSpc>
                <a:spcPct val="95000"/>
              </a:lnSpc>
              <a:buNone/>
              <a:defRPr/>
            </a:pPr>
            <a:endParaRPr lang="en-US" dirty="0">
              <a:latin typeface="Courier New" pitchFamily="49" charset="0"/>
            </a:endParaRPr>
          </a:p>
          <a:p>
            <a:pPr marL="0" indent="0">
              <a:lnSpc>
                <a:spcPct val="95000"/>
              </a:lnSpc>
              <a:buNone/>
              <a:defRPr/>
            </a:pPr>
            <a:endParaRPr lang="en-US" dirty="0"/>
          </a:p>
          <a:p>
            <a:pPr>
              <a:lnSpc>
                <a:spcPct val="95000"/>
              </a:lnSpc>
              <a:defRPr/>
            </a:pPr>
            <a:endParaRPr lang="en-US" dirty="0"/>
          </a:p>
          <a:p>
            <a:pPr marL="0" indent="0">
              <a:lnSpc>
                <a:spcPct val="95000"/>
              </a:lnSpc>
              <a:buNone/>
              <a:defRPr/>
            </a:pPr>
            <a:r>
              <a:rPr lang="en-US" dirty="0"/>
              <a:t/>
            </a:r>
            <a:br>
              <a:rPr lang="en-US" dirty="0"/>
            </a:br>
            <a:endParaRPr lang="en-US" dirty="0"/>
          </a:p>
          <a:p>
            <a:pPr marL="0" indent="0">
              <a:lnSpc>
                <a:spcPct val="95000"/>
              </a:lnSpc>
              <a:buNone/>
              <a:defRPr/>
            </a:pPr>
            <a:r>
              <a:rPr lang="en-US" dirty="0"/>
              <a:t/>
            </a:r>
            <a:br>
              <a:rPr lang="en-US" dirty="0"/>
            </a:br>
            <a:endParaRPr lang="en-US" dirty="0">
              <a:latin typeface="Courier New" pitchFamily="49" charset="0"/>
            </a:endParaRPr>
          </a:p>
        </p:txBody>
      </p:sp>
      <p:sp>
        <p:nvSpPr>
          <p:cNvPr id="10024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Primary Selectors: Select by Tag</a:t>
            </a:r>
            <a:endParaRPr lang="bg-BG" dirty="0"/>
          </a:p>
        </p:txBody>
      </p:sp>
      <p:sp>
        <p:nvSpPr>
          <p:cNvPr id="13316" name="Rectangle 4"/>
          <p:cNvSpPr>
            <a:spLocks noChangeArrowheads="1"/>
          </p:cNvSpPr>
          <p:nvPr/>
        </p:nvSpPr>
        <p:spPr bwMode="auto">
          <a:xfrm>
            <a:off x="684746" y="1205805"/>
            <a:ext cx="10819865" cy="138499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&lt;span&gt;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Here's a span with some text.</a:t>
            </a: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&lt;/span&gt;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&lt;p&gt;Here's a p with some text.&lt;/p&gt;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&lt;span&gt;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Here's a span with more text.</a:t>
            </a: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&lt;/span&gt;</a:t>
            </a:r>
            <a:endParaRPr lang="en-US" sz="2800" b="1" noProof="1">
              <a:solidFill>
                <a:srgbClr val="F3CD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6252813" y="4104253"/>
            <a:ext cx="5251799" cy="181588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span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DodgerBlue;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color: #ffffff;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7370955" y="2865110"/>
            <a:ext cx="3015514" cy="1142158"/>
          </a:xfrm>
          <a:prstGeom prst="wedgeRoundRectCallout">
            <a:avLst>
              <a:gd name="adj1" fmla="val -65351"/>
              <a:gd name="adj2" fmla="val 6314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Select all</a:t>
            </a:r>
            <a:b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</a:br>
            <a:r>
              <a:rPr lang="en-US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&lt;span&gt;</a:t>
            </a:r>
            <a:r>
              <a:rPr lang="en-US" sz="2800" noProof="1"/>
              <a:t>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elements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036" y="2895600"/>
            <a:ext cx="5143500" cy="3371850"/>
          </a:xfrm>
          <a:prstGeom prst="roundRect">
            <a:avLst>
              <a:gd name="adj" fmla="val 3108"/>
            </a:avLst>
          </a:prstGeom>
        </p:spPr>
      </p:pic>
    </p:spTree>
    <p:extLst>
      <p:ext uri="{BB962C8B-B14F-4D97-AF65-F5344CB8AC3E}">
        <p14:creationId xmlns:p14="http://schemas.microsoft.com/office/powerpoint/2010/main" val="165204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8456" y="1198416"/>
            <a:ext cx="5163312" cy="329034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63956" y="4832817"/>
            <a:ext cx="11658600" cy="820600"/>
          </a:xfrm>
        </p:spPr>
        <p:txBody>
          <a:bodyPr/>
          <a:lstStyle/>
          <a:p>
            <a:r>
              <a:rPr lang="en-US" dirty="0"/>
              <a:t>Default Browser Styles and Precedence</a:t>
            </a:r>
          </a:p>
        </p:txBody>
      </p:sp>
      <p:sp>
        <p:nvSpPr>
          <p:cNvPr id="5" name="Subtitle 4"/>
          <p:cNvSpPr>
            <a:spLocks noGrp="1"/>
          </p:cNvSpPr>
          <p:nvPr>
            <p:ph type="body" idx="1"/>
          </p:nvPr>
        </p:nvSpPr>
        <p:spPr>
          <a:xfrm>
            <a:off x="395572" y="5690201"/>
            <a:ext cx="11399520" cy="719034"/>
          </a:xfrm>
        </p:spPr>
        <p:txBody>
          <a:bodyPr/>
          <a:lstStyle/>
          <a:p>
            <a:r>
              <a:rPr lang="en-US" dirty="0"/>
              <a:t>Default Styles and CSS Style Precedence</a:t>
            </a:r>
          </a:p>
        </p:txBody>
      </p:sp>
    </p:spTree>
    <p:extLst>
      <p:ext uri="{BB962C8B-B14F-4D97-AF65-F5344CB8AC3E}">
        <p14:creationId xmlns:p14="http://schemas.microsoft.com/office/powerpoint/2010/main" val="29351879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88815" y="1066800"/>
            <a:ext cx="10096597" cy="677679"/>
          </a:xfrm>
        </p:spPr>
        <p:txBody>
          <a:bodyPr>
            <a:noAutofit/>
          </a:bodyPr>
          <a:lstStyle/>
          <a:p>
            <a:r>
              <a:rPr lang="en-US" sz="3600" dirty="0"/>
              <a:t>Reset the browser styles (partially or fully)</a:t>
            </a:r>
            <a:endParaRPr lang="en-GB" sz="36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Default Browser Styles</a:t>
            </a:r>
            <a:endParaRPr lang="en-GB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19417" y="1851150"/>
            <a:ext cx="5703595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margin: 0; padding:0;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9" name="Content Placeholder 4"/>
          <p:cNvSpPr txBox="1">
            <a:spLocks/>
          </p:cNvSpPr>
          <p:nvPr/>
        </p:nvSpPr>
        <p:spPr>
          <a:xfrm>
            <a:off x="531812" y="5951721"/>
            <a:ext cx="10872528" cy="601479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dirty="0"/>
              <a:t>CSS reset tool: </a:t>
            </a:r>
            <a:r>
              <a:rPr lang="en-US" sz="3200" dirty="0">
                <a:hlinkClick r:id="rId2"/>
              </a:rPr>
              <a:t>http://meyerweb.com/eric/tools/css/reset/</a:t>
            </a:r>
            <a:endParaRPr lang="en-US" sz="32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0014" y="2716098"/>
            <a:ext cx="4854326" cy="3063247"/>
          </a:xfrm>
          <a:prstGeom prst="roundRect">
            <a:avLst>
              <a:gd name="adj" fmla="val 2436"/>
            </a:avLst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391" y="2716098"/>
            <a:ext cx="5432845" cy="3066929"/>
          </a:xfrm>
          <a:prstGeom prst="roundRect">
            <a:avLst>
              <a:gd name="adj" fmla="val 2800"/>
            </a:avLst>
          </a:prstGeom>
        </p:spPr>
      </p:pic>
    </p:spTree>
    <p:extLst>
      <p:ext uri="{BB962C8B-B14F-4D97-AF65-F5344CB8AC3E}">
        <p14:creationId xmlns:p14="http://schemas.microsoft.com/office/powerpoint/2010/main" val="321768086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Priorities of the CSS style definitions:</a:t>
            </a:r>
            <a:endParaRPr lang="en-GB" sz="4000" dirty="0"/>
          </a:p>
          <a:p>
            <a:pPr lvl="1">
              <a:lnSpc>
                <a:spcPct val="120000"/>
              </a:lnSpc>
            </a:pPr>
            <a:r>
              <a:rPr lang="en-GB" sz="3800" dirty="0"/>
              <a:t>External </a:t>
            </a:r>
            <a:r>
              <a:rPr lang="en-GB" sz="3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&lt;link rel="stylesheel" href="…"&gt;</a:t>
            </a:r>
          </a:p>
          <a:p>
            <a:pPr lvl="1">
              <a:lnSpc>
                <a:spcPct val="120000"/>
              </a:lnSpc>
            </a:pPr>
            <a:r>
              <a:rPr lang="en-GB" sz="3800" dirty="0"/>
              <a:t>Styles in the </a:t>
            </a:r>
            <a:r>
              <a:rPr lang="en-GB" sz="3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&lt;head&gt;&lt;style&gt;…&lt;/style&gt;&lt;/head&gt;</a:t>
            </a:r>
          </a:p>
          <a:p>
            <a:pPr lvl="1">
              <a:lnSpc>
                <a:spcPct val="120000"/>
              </a:lnSpc>
            </a:pPr>
            <a:r>
              <a:rPr lang="en-GB" sz="3800" dirty="0"/>
              <a:t>Inline style attributes: </a:t>
            </a:r>
            <a:r>
              <a:rPr lang="en-GB" sz="3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&lt;p style="…"&gt;</a:t>
            </a:r>
          </a:p>
          <a:p>
            <a:pPr lvl="1">
              <a:lnSpc>
                <a:spcPct val="120000"/>
              </a:lnSpc>
            </a:pPr>
            <a:r>
              <a:rPr lang="en-GB" sz="3800" dirty="0"/>
              <a:t>Using </a:t>
            </a:r>
            <a:r>
              <a:rPr lang="en-GB" sz="3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!important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Order of Style Definitions</a:t>
            </a:r>
            <a:endParaRPr lang="en-GB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912812" y="5486400"/>
            <a:ext cx="8001000" cy="64633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h1.big {</a:t>
            </a:r>
            <a:r>
              <a:rPr lang="en-US" sz="3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color:red !important</a:t>
            </a:r>
            <a:r>
              <a:rPr lang="en-US" sz="3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2" name="Down Arrow 1"/>
          <p:cNvSpPr/>
          <p:nvPr/>
        </p:nvSpPr>
        <p:spPr>
          <a:xfrm>
            <a:off x="10285412" y="1981200"/>
            <a:ext cx="304800" cy="415153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3" name="TextBox 2"/>
          <p:cNvSpPr txBox="1"/>
          <p:nvPr/>
        </p:nvSpPr>
        <p:spPr>
          <a:xfrm>
            <a:off x="10666412" y="2143780"/>
            <a:ext cx="11426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lowest</a:t>
            </a:r>
            <a:endParaRPr lang="en-GB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10666412" y="4930523"/>
            <a:ext cx="12482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highest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3691182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Selector priorities depend on: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Selector Priority (Specificity)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284412" y="2590800"/>
            <a:ext cx="53572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/>
              <a:t>0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494212" y="2595518"/>
            <a:ext cx="53572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/>
              <a:t>0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701688" y="2590800"/>
            <a:ext cx="53572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/>
              <a:t>0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911488" y="2590800"/>
            <a:ext cx="53572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/>
              <a:t>0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615788" y="3899848"/>
            <a:ext cx="18878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inline</a:t>
            </a:r>
            <a:r>
              <a:rPr lang="en-US" sz="2800" dirty="0"/>
              <a:t> styles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838376" y="3868003"/>
            <a:ext cx="183409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number of</a:t>
            </a:r>
            <a:br>
              <a:rPr lang="en-US" sz="2800" dirty="0"/>
            </a:b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id</a:t>
            </a:r>
            <a:r>
              <a:rPr lang="en-US" sz="2800" dirty="0"/>
              <a:t> selectors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108578" y="3899848"/>
            <a:ext cx="172194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number of</a:t>
            </a:r>
            <a:br>
              <a:rPr lang="en-US" sz="2800" dirty="0"/>
            </a:b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class</a:t>
            </a:r>
            <a:r>
              <a:rPr lang="en-US" sz="2800" dirty="0"/>
              <a:t/>
            </a:r>
            <a:br>
              <a:rPr lang="en-US" sz="2800" dirty="0"/>
            </a:br>
            <a:r>
              <a:rPr lang="en-US" sz="2800" dirty="0"/>
              <a:t>selectors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266633" y="3859966"/>
            <a:ext cx="172194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number of</a:t>
            </a:r>
            <a:br>
              <a:rPr lang="en-US" sz="2800" dirty="0"/>
            </a:b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element</a:t>
            </a:r>
            <a:r>
              <a:rPr lang="en-US" sz="2800" dirty="0"/>
              <a:t/>
            </a:r>
            <a:br>
              <a:rPr lang="en-US" sz="2800" dirty="0"/>
            </a:br>
            <a:r>
              <a:rPr lang="en-US" sz="2800" dirty="0"/>
              <a:t>selectors</a:t>
            </a:r>
          </a:p>
        </p:txBody>
      </p:sp>
    </p:spTree>
    <p:extLst>
      <p:ext uri="{BB962C8B-B14F-4D97-AF65-F5344CB8AC3E}">
        <p14:creationId xmlns:p14="http://schemas.microsoft.com/office/powerpoint/2010/main" val="426207296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Selector Priority (Specificity) – Example</a:t>
            </a:r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862880" y="1305580"/>
            <a:ext cx="8382000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 { color: #FFF 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625880" y="1305580"/>
            <a:ext cx="14302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0, 0, 0, 1</a:t>
            </a: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862880" y="2067580"/>
            <a:ext cx="8382000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.intro { color: #345678 }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625880" y="2067580"/>
            <a:ext cx="14302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0, 0, 1, 0</a:t>
            </a:r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862880" y="2829580"/>
            <a:ext cx="8382000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#header { color: #000 }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625880" y="2829580"/>
            <a:ext cx="14302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0, 1, 0, 0</a:t>
            </a:r>
          </a:p>
        </p:txBody>
      </p:sp>
      <p:sp>
        <p:nvSpPr>
          <p:cNvPr id="11" name="Rectangle 5"/>
          <p:cNvSpPr>
            <a:spLocks noChangeArrowheads="1"/>
          </p:cNvSpPr>
          <p:nvPr/>
        </p:nvSpPr>
        <p:spPr bwMode="auto">
          <a:xfrm>
            <a:off x="862880" y="3591580"/>
            <a:ext cx="8382000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 style="color: blue"&gt;Text&lt;/p&gt;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625880" y="3591580"/>
            <a:ext cx="14302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1, 0, 0, 0</a:t>
            </a:r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862880" y="4353580"/>
            <a:ext cx="8382000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p.intro#header { color: #FFF }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9625880" y="4353580"/>
            <a:ext cx="14302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0, 1, 1, 1</a:t>
            </a:r>
          </a:p>
        </p:txBody>
      </p:sp>
      <p:sp>
        <p:nvSpPr>
          <p:cNvPr id="15" name="Rectangle 5"/>
          <p:cNvSpPr>
            <a:spLocks noChangeArrowheads="1"/>
          </p:cNvSpPr>
          <p:nvPr/>
        </p:nvSpPr>
        <p:spPr bwMode="auto">
          <a:xfrm>
            <a:off x="862880" y="5115580"/>
            <a:ext cx="8382000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p.intro.big#header { color: #FFF }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9625880" y="5115580"/>
            <a:ext cx="14302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0, 1, 2, 1</a:t>
            </a:r>
          </a:p>
        </p:txBody>
      </p:sp>
      <p:sp>
        <p:nvSpPr>
          <p:cNvPr id="17" name="Rectangle 5"/>
          <p:cNvSpPr>
            <a:spLocks noChangeArrowheads="1"/>
          </p:cNvSpPr>
          <p:nvPr/>
        </p:nvSpPr>
        <p:spPr bwMode="auto">
          <a:xfrm>
            <a:off x="862880" y="5877580"/>
            <a:ext cx="8382000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 { color: #000 !important }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9625880" y="5877580"/>
            <a:ext cx="17671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!important</a:t>
            </a:r>
          </a:p>
        </p:txBody>
      </p:sp>
    </p:spTree>
    <p:extLst>
      <p:ext uri="{BB962C8B-B14F-4D97-AF65-F5344CB8AC3E}">
        <p14:creationId xmlns:p14="http://schemas.microsoft.com/office/powerpoint/2010/main" val="151854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9" grpId="0" animBg="1"/>
      <p:bldP spid="10" grpId="0"/>
      <p:bldP spid="11" grpId="0" animBg="1"/>
      <p:bldP spid="12" grpId="0"/>
      <p:bldP spid="13" grpId="0" animBg="1"/>
      <p:bldP spid="14" grpId="0"/>
      <p:bldP spid="15" grpId="0" animBg="1"/>
      <p:bldP spid="16" grpId="0"/>
      <p:bldP spid="17" grpId="0" animBg="1"/>
      <p:bldP spid="18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 Priorities </a:t>
            </a:r>
            <a:r>
              <a:rPr lang="en-US"/>
              <a:t>– Example</a:t>
            </a:r>
            <a:endParaRPr lang="en-GB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684212" y="1219200"/>
            <a:ext cx="7239000" cy="267765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I am HTML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&lt;div&gt;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I am DIV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&lt;div id="main"&gt;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I am also DIV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&lt;span&gt;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with SPAN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&lt;/span&gt;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84212" y="4508718"/>
            <a:ext cx="7239000" cy="181588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html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{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background: blue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#main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{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background: yellow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{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background:red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 &gt; span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{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background: green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}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0790" y="3138888"/>
            <a:ext cx="4544566" cy="2557640"/>
          </a:xfrm>
          <a:prstGeom prst="roundRect">
            <a:avLst>
              <a:gd name="adj" fmla="val 3899"/>
            </a:avLst>
          </a:prstGeom>
        </p:spPr>
      </p:pic>
    </p:spTree>
    <p:extLst>
      <p:ext uri="{BB962C8B-B14F-4D97-AF65-F5344CB8AC3E}">
        <p14:creationId xmlns:p14="http://schemas.microsoft.com/office/powerpoint/2010/main" val="22194649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56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CSS Selectors</a:t>
            </a:r>
          </a:p>
          <a:p>
            <a:endParaRPr lang="en-US" dirty="0"/>
          </a:p>
          <a:p>
            <a:endParaRPr lang="en-US" dirty="0"/>
          </a:p>
          <a:p>
            <a:pPr>
              <a:spcBef>
                <a:spcPts val="1800"/>
              </a:spcBef>
            </a:pPr>
            <a:r>
              <a:rPr lang="en-US" dirty="0"/>
              <a:t>CSS Values</a:t>
            </a:r>
          </a:p>
          <a:p>
            <a:endParaRPr lang="en-US" dirty="0"/>
          </a:p>
          <a:p>
            <a:endParaRPr lang="en-US" dirty="0"/>
          </a:p>
          <a:p>
            <a:pPr>
              <a:spcBef>
                <a:spcPts val="2400"/>
              </a:spcBef>
            </a:pPr>
            <a:r>
              <a:rPr lang="en-US" dirty="0"/>
              <a:t>Styles Priority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</a:t>
            </a:r>
            <a:endParaRPr lang="en-US" dirty="0"/>
          </a:p>
        </p:txBody>
      </p:sp>
      <p:pic>
        <p:nvPicPr>
          <p:cNvPr id="7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8012" y="1524000"/>
            <a:ext cx="2971800" cy="2204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680105" y="1891605"/>
            <a:ext cx="7086600" cy="138499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span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 background: DodgerBlue;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span#identified 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 color: #EEE; }</a:t>
            </a: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span.sky 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 color: SkyBlue; }</a:t>
            </a: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680105" y="4101405"/>
            <a:ext cx="6557308" cy="138499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#rbg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color: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rgb(192,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41,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2)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#hex-rgb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color: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#C02902;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#rgba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color: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rgba(27,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3,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5,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0.5)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7618413" y="4101404"/>
            <a:ext cx="3810000" cy="138499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font-size: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20px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font-size: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1.4em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font-size: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1.4rem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3351212" y="5785491"/>
            <a:ext cx="8077200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h1.big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color:red !important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087190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CSS Selectors and Rules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https://softuni.bg/courses/</a:t>
            </a:r>
            <a:endParaRPr lang="en-US" dirty="0"/>
          </a:p>
        </p:txBody>
      </p:sp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0249" y="3996240"/>
            <a:ext cx="1726158" cy="932887"/>
          </a:xfrm>
          <a:prstGeom prst="roundRect">
            <a:avLst>
              <a:gd name="adj" fmla="val 2953"/>
            </a:avLst>
          </a:prstGeom>
        </p:spPr>
      </p:pic>
      <p:pic>
        <p:nvPicPr>
          <p:cNvPr id="15" name="Picture 14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60390" y="1255207"/>
            <a:ext cx="1752140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19" name="Picture 18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2764" y="1255208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20" name="Picture 19">
            <a:hlinkClick r:id="rId10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2764" y="5373443"/>
            <a:ext cx="3352800" cy="849557"/>
          </a:xfrm>
          <a:prstGeom prst="roundRect">
            <a:avLst>
              <a:gd name="adj" fmla="val 3159"/>
            </a:avLst>
          </a:prstGeom>
        </p:spPr>
      </p:pic>
      <p:pic>
        <p:nvPicPr>
          <p:cNvPr id="22" name="Picture 21">
            <a:hlinkClick r:id="rId12"/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358563" y="5373443"/>
            <a:ext cx="2753589" cy="849556"/>
          </a:xfrm>
          <a:prstGeom prst="roundRect">
            <a:avLst>
              <a:gd name="adj" fmla="val 2953"/>
            </a:avLst>
          </a:prstGeom>
        </p:spPr>
      </p:pic>
      <p:pic>
        <p:nvPicPr>
          <p:cNvPr id="23" name="Picture 22">
            <a:hlinkClick r:id="rId14"/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633728" y="5373443"/>
            <a:ext cx="4073042" cy="84955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765249" y="2577353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25" name="Picture 24">
            <a:hlinkClick r:id="rId18"/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377182" y="1391286"/>
            <a:ext cx="5993358" cy="550371"/>
          </a:xfrm>
          <a:prstGeom prst="roundRect">
            <a:avLst>
              <a:gd name="adj" fmla="val 3159"/>
            </a:avLst>
          </a:prstGeom>
        </p:spPr>
      </p:pic>
      <p:pic>
        <p:nvPicPr>
          <p:cNvPr id="4" name="Picture 3">
            <a:hlinkClick r:id="rId20"/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12764" y="2380769"/>
            <a:ext cx="1922519" cy="854925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220040349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58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51899" y="3505200"/>
            <a:ext cx="6085027" cy="2129008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64741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3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Foundation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>
                <a:hlinkClick r:id="rId4" action="ppaction://hlinkfile"/>
              </a:rPr>
              <a:t>softuni.org</a:t>
            </a:r>
            <a:endParaRPr lang="en-US" dirty="0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 </a:t>
            </a:r>
            <a:r>
              <a:rPr lang="en-US" dirty="0">
                <a:hlinkClick r:id="rId6"/>
              </a:rPr>
              <a:t>forum.softuni.bg</a:t>
            </a:r>
            <a:endParaRPr lang="en-US" noProof="1"/>
          </a:p>
        </p:txBody>
      </p:sp>
      <p:pic>
        <p:nvPicPr>
          <p:cNvPr id="9" name="Picture 8" descr="http://softuni.bg" title="Software University">
            <a:hlinkClick r:id="rId3" tooltip="Software University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0165" y="828336"/>
            <a:ext cx="1701050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1" name="Picture 4" descr="http://www.facebook.com/SoftwareUniversity" title="Software University @ Facebook">
            <a:hlinkClick r:id="rId8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4948" y="4311575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6" tooltip="Software University Discussion Forum"/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3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62304" y="3093954"/>
            <a:ext cx="2286198" cy="2493480"/>
          </a:xfrm>
          <a:prstGeom prst="rect">
            <a:avLst/>
          </a:prstGeom>
        </p:spPr>
      </p:pic>
      <p:pic>
        <p:nvPicPr>
          <p:cNvPr id="14" name="Picture 13" descr="http://softuni.org" title="Software University Foundation">
            <a:hlinkClick r:id="rId12" tooltip="Software University Foundation"/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2984665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391925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100249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lnSpc>
                <a:spcPct val="95000"/>
              </a:lnSpc>
              <a:buNone/>
              <a:defRPr/>
            </a:pPr>
            <a:endParaRPr lang="en-US" dirty="0"/>
          </a:p>
          <a:p>
            <a:pPr>
              <a:lnSpc>
                <a:spcPct val="95000"/>
              </a:lnSpc>
              <a:defRPr/>
            </a:pPr>
            <a:endParaRPr lang="en-US" dirty="0"/>
          </a:p>
          <a:p>
            <a:pPr marL="0" indent="0">
              <a:lnSpc>
                <a:spcPct val="95000"/>
              </a:lnSpc>
              <a:buNone/>
              <a:defRPr/>
            </a:pPr>
            <a:r>
              <a:rPr lang="en-US" dirty="0"/>
              <a:t/>
            </a:r>
            <a:br>
              <a:rPr lang="en-US" dirty="0"/>
            </a:br>
            <a:endParaRPr lang="en-US" dirty="0"/>
          </a:p>
          <a:p>
            <a:pPr marL="0" indent="0">
              <a:lnSpc>
                <a:spcPct val="95000"/>
              </a:lnSpc>
              <a:buNone/>
              <a:defRPr/>
            </a:pPr>
            <a:r>
              <a:rPr lang="en-US" dirty="0"/>
              <a:t/>
            </a:r>
            <a:br>
              <a:rPr lang="en-US" dirty="0"/>
            </a:br>
            <a:endParaRPr lang="en-US" dirty="0">
              <a:latin typeface="Courier New" pitchFamily="49" charset="0"/>
            </a:endParaRPr>
          </a:p>
        </p:txBody>
      </p:sp>
      <p:sp>
        <p:nvSpPr>
          <p:cNvPr id="10024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Primary Selectors: </a:t>
            </a:r>
            <a:r>
              <a:rPr lang="en-US"/>
              <a:t>Select by ID</a:t>
            </a:r>
            <a:endParaRPr lang="bg-BG" dirty="0"/>
          </a:p>
        </p:txBody>
      </p:sp>
      <p:sp>
        <p:nvSpPr>
          <p:cNvPr id="13316" name="Rectangle 4"/>
          <p:cNvSpPr>
            <a:spLocks noChangeArrowheads="1"/>
          </p:cNvSpPr>
          <p:nvPr/>
        </p:nvSpPr>
        <p:spPr bwMode="auto">
          <a:xfrm>
            <a:off x="684212" y="1636693"/>
            <a:ext cx="10882200" cy="101566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30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&lt;span id="top"&gt;</a:t>
            </a:r>
            <a:r>
              <a:rPr lang="en-GB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Here's</a:t>
            </a:r>
            <a:r>
              <a:rPr lang="en-GB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anose="020B0609020204030204" pitchFamily="49" charset="0"/>
              </a:rPr>
              <a:t> </a:t>
            </a:r>
            <a:r>
              <a:rPr lang="en-GB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en-GB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anose="020B0609020204030204" pitchFamily="49" charset="0"/>
              </a:rPr>
              <a:t> </a:t>
            </a:r>
            <a:r>
              <a:rPr lang="en-GB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span</a:t>
            </a:r>
            <a:r>
              <a:rPr lang="en-GB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anose="020B0609020204030204" pitchFamily="49" charset="0"/>
              </a:rPr>
              <a:t> </a:t>
            </a:r>
            <a:r>
              <a:rPr lang="en-GB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with</a:t>
            </a:r>
            <a:r>
              <a:rPr lang="en-GB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anose="020B0609020204030204" pitchFamily="49" charset="0"/>
              </a:rPr>
              <a:t> </a:t>
            </a:r>
            <a:r>
              <a:rPr lang="en-GB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some</a:t>
            </a:r>
            <a:r>
              <a:rPr lang="en-GB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anose="020B0609020204030204" pitchFamily="49" charset="0"/>
              </a:rPr>
              <a:t> </a:t>
            </a:r>
            <a:r>
              <a:rPr lang="en-GB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text</a:t>
            </a:r>
            <a:r>
              <a:rPr lang="en-GB" sz="3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  <a:r>
              <a:rPr lang="en-GB" sz="30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&lt;/span&gt;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&lt;span&gt;Here's another.&lt;/span&gt;</a:t>
            </a:r>
            <a:endParaRPr lang="en-US" sz="3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6018212" y="4613825"/>
            <a:ext cx="5548200" cy="138499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span#top</a:t>
            </a:r>
            <a:r>
              <a:rPr lang="en-GB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DodgerBlue;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7731556" y="3379493"/>
            <a:ext cx="2819400" cy="1155563"/>
          </a:xfrm>
          <a:prstGeom prst="wedgeRoundRectCallout">
            <a:avLst>
              <a:gd name="adj1" fmla="val -64393"/>
              <a:gd name="adj2" fmla="val 6349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Select</a:t>
            </a:r>
            <a:r>
              <a:rPr lang="en-US" sz="2800" noProof="1"/>
              <a:t> </a:t>
            </a:r>
            <a:r>
              <a:rPr lang="en-US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&lt;span&gt;</a:t>
            </a:r>
            <a:r>
              <a:rPr lang="en-US" sz="2800" noProof="1"/>
              <a:t>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with</a:t>
            </a:r>
            <a:r>
              <a:rPr lang="en-US" sz="2800" noProof="1"/>
              <a:t> </a:t>
            </a:r>
            <a:r>
              <a:rPr lang="en-US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id="top"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212" y="3445872"/>
            <a:ext cx="4993059" cy="2552948"/>
          </a:xfrm>
          <a:prstGeom prst="roundRect">
            <a:avLst>
              <a:gd name="adj" fmla="val 3502"/>
            </a:avLst>
          </a:prstGeom>
        </p:spPr>
      </p:pic>
    </p:spTree>
    <p:extLst>
      <p:ext uri="{BB962C8B-B14F-4D97-AF65-F5344CB8AC3E}">
        <p14:creationId xmlns:p14="http://schemas.microsoft.com/office/powerpoint/2010/main" val="799405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100249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lnSpc>
                <a:spcPct val="95000"/>
              </a:lnSpc>
              <a:buNone/>
              <a:defRPr/>
            </a:pPr>
            <a:endParaRPr lang="en-US" dirty="0"/>
          </a:p>
          <a:p>
            <a:pPr>
              <a:lnSpc>
                <a:spcPct val="95000"/>
              </a:lnSpc>
              <a:defRPr/>
            </a:pPr>
            <a:endParaRPr lang="en-US" dirty="0"/>
          </a:p>
          <a:p>
            <a:pPr marL="0" indent="0">
              <a:lnSpc>
                <a:spcPct val="95000"/>
              </a:lnSpc>
              <a:buNone/>
              <a:defRPr/>
            </a:pPr>
            <a:r>
              <a:rPr lang="en-US" dirty="0"/>
              <a:t/>
            </a:r>
            <a:br>
              <a:rPr lang="en-US" dirty="0"/>
            </a:br>
            <a:endParaRPr lang="en-US" dirty="0"/>
          </a:p>
          <a:p>
            <a:pPr marL="0" indent="0">
              <a:lnSpc>
                <a:spcPct val="95000"/>
              </a:lnSpc>
              <a:buNone/>
              <a:defRPr/>
            </a:pPr>
            <a:r>
              <a:rPr lang="en-US" dirty="0"/>
              <a:t/>
            </a:r>
            <a:br>
              <a:rPr lang="en-US" dirty="0"/>
            </a:br>
            <a:endParaRPr lang="en-US" dirty="0">
              <a:latin typeface="Courier New" pitchFamily="49" charset="0"/>
            </a:endParaRPr>
          </a:p>
        </p:txBody>
      </p:sp>
      <p:sp>
        <p:nvSpPr>
          <p:cNvPr id="10024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Primary Selectors: </a:t>
            </a:r>
            <a:r>
              <a:rPr lang="en-US"/>
              <a:t>Select by Class</a:t>
            </a:r>
            <a:endParaRPr lang="bg-BG" dirty="0"/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622413" y="1219200"/>
            <a:ext cx="10944000" cy="181588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&lt;span class="sky"&gt;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Here's a span with some text.</a:t>
            </a: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&lt;/span&gt;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&lt;span&gt;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Another 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&lt;span class="code"&gt;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&amp;lt;span&amp;gt;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&lt;/span&gt;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&lt;/span&gt;</a:t>
            </a:r>
          </a:p>
        </p:txBody>
      </p:sp>
      <p:sp>
        <p:nvSpPr>
          <p:cNvPr id="12" name="Rectangle 4"/>
          <p:cNvSpPr>
            <a:spLocks noChangeArrowheads="1"/>
          </p:cNvSpPr>
          <p:nvPr/>
        </p:nvSpPr>
        <p:spPr bwMode="auto">
          <a:xfrm>
            <a:off x="6006757" y="3428479"/>
            <a:ext cx="5559655" cy="28931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span.sky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background: DodgerBlue;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600" b="1" noProof="1">
              <a:solidFill>
                <a:srgbClr val="F3CD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.code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font-family: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Consolas;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8656637" y="2703944"/>
            <a:ext cx="2543175" cy="1078934"/>
          </a:xfrm>
          <a:prstGeom prst="wedgeRoundRectCallout">
            <a:avLst>
              <a:gd name="adj1" fmla="val -71928"/>
              <a:gd name="adj2" fmla="val 3787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&lt;span&gt;</a:t>
            </a:r>
            <a:r>
              <a:rPr lang="en-US" sz="2800" noProof="1"/>
              <a:t>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with</a:t>
            </a:r>
            <a:r>
              <a:rPr lang="en-US" sz="2800" noProof="1"/>
              <a:t> </a:t>
            </a:r>
            <a:r>
              <a:rPr lang="en-US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class="sky"</a:t>
            </a:r>
          </a:p>
        </p:txBody>
      </p:sp>
      <p:sp>
        <p:nvSpPr>
          <p:cNvPr id="13" name="AutoShape 7"/>
          <p:cNvSpPr>
            <a:spLocks noChangeArrowheads="1"/>
          </p:cNvSpPr>
          <p:nvPr/>
        </p:nvSpPr>
        <p:spPr bwMode="auto">
          <a:xfrm>
            <a:off x="8798356" y="4525299"/>
            <a:ext cx="2858656" cy="1078934"/>
          </a:xfrm>
          <a:prstGeom prst="wedgeRoundRectCallout">
            <a:avLst>
              <a:gd name="adj1" fmla="val -83592"/>
              <a:gd name="adj2" fmla="val -1691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Elements with</a:t>
            </a:r>
            <a:r>
              <a:rPr lang="en-US" sz="2800" noProof="1"/>
              <a:t> </a:t>
            </a:r>
            <a:r>
              <a:rPr lang="en-US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class="code"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012" y="4188443"/>
            <a:ext cx="4357402" cy="1498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14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9" grpId="0" animBg="1"/>
      <p:bldP spid="1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10055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Nested Selectors: Descendant</a:t>
            </a:r>
            <a:endParaRPr lang="bg-BG" dirty="0"/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4951412" y="2153697"/>
            <a:ext cx="6538800" cy="409342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&lt;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div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class="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items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href="#"&gt;Item1&lt;/a&gt;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&lt;a href="#"&gt;Item2&lt;/a&gt;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&lt;a href="#"&gt;Item3&lt;/a&gt;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&lt;ul&gt;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&lt;li&gt;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href="#"&gt;Item4&lt;/a&gt;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&lt;/li&gt;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&lt;li&gt;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href="#"&gt;Item5&lt;/a&gt;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&lt;/li&gt;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&lt;li&gt;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href="#"&gt;Item6&lt;/a&gt;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&lt;/li&gt;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&lt;/ul&gt;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&lt;/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div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&gt;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684212" y="1447800"/>
            <a:ext cx="3962400" cy="169277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div.items a {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color: green;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font-weight: bold;</a:t>
            </a:r>
            <a:endParaRPr lang="en-GB" sz="2600" b="1" noProof="1">
              <a:solidFill>
                <a:srgbClr val="F3CD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600" b="1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4037012" y="1210165"/>
            <a:ext cx="6257763" cy="628381"/>
          </a:xfrm>
          <a:prstGeom prst="wedgeRoundRectCallout">
            <a:avLst>
              <a:gd name="adj1" fmla="val -61072"/>
              <a:gd name="adj2" fmla="val 3010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0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&lt;a&gt;</a:t>
            </a:r>
            <a:r>
              <a:rPr lang="en-US" sz="3000" noProof="1"/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anose="020B0609020204030204" pitchFamily="49" charset="0"/>
              </a:rPr>
              <a:t>inside</a:t>
            </a:r>
            <a:r>
              <a:rPr lang="en-US" sz="3000" noProof="1"/>
              <a:t> </a:t>
            </a:r>
            <a:r>
              <a:rPr lang="en-US" sz="30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class="items"&gt;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213" y="3499613"/>
            <a:ext cx="3200398" cy="2747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675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10086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Nested Selectors: Adjacent Sibling</a:t>
            </a:r>
            <a:endParaRPr lang="bg-BG" dirty="0"/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5484812" y="2707481"/>
            <a:ext cx="5778492" cy="369331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</a:t>
            </a:r>
            <a:r>
              <a:rPr lang="en-US" sz="26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I'm a paragraph&lt;/p&gt;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&lt;p&gt;I am selected!&lt;/p&gt;</a:t>
            </a:r>
            <a:endParaRPr lang="en-GB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&lt;p&gt;I'm a paragraph&lt;/p&gt;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&lt;h2&gt;Monkey hair&lt;/h2&gt;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&lt;p&gt;I am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NOT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selected&lt;/p&gt;</a:t>
            </a:r>
            <a:endParaRPr lang="en-GB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&lt;/div&gt;</a:t>
            </a:r>
          </a:p>
        </p:txBody>
      </p:sp>
      <p:sp>
        <p:nvSpPr>
          <p:cNvPr id="12" name="Rectangle 4"/>
          <p:cNvSpPr>
            <a:spLocks noChangeArrowheads="1"/>
          </p:cNvSpPr>
          <p:nvPr/>
        </p:nvSpPr>
        <p:spPr bwMode="auto">
          <a:xfrm>
            <a:off x="5484812" y="1014710"/>
            <a:ext cx="5778491" cy="169277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 + p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font-style: italic;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font-weight: bold;</a:t>
            </a:r>
            <a:endParaRPr lang="en-GB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600" b="1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1065212" y="1150399"/>
            <a:ext cx="3663496" cy="639145"/>
          </a:xfrm>
          <a:prstGeom prst="wedgeRoundRectCallout">
            <a:avLst>
              <a:gd name="adj1" fmla="val 65406"/>
              <a:gd name="adj2" fmla="val -2588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</a:t>
            </a:r>
            <a:r>
              <a:rPr lang="en-US" sz="2800" noProof="1"/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coming after </a:t>
            </a:r>
            <a:r>
              <a:rPr lang="en-US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5448" y="2219266"/>
            <a:ext cx="2895600" cy="4181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197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8" grpId="0" animBg="1"/>
    </p:bld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SoftUni Color Theme">
    <a:dk1>
      <a:sysClr val="windowText" lastClr="000000"/>
    </a:dk1>
    <a:lt1>
      <a:sysClr val="window" lastClr="FFFFFF"/>
    </a:lt1>
    <a:dk2>
      <a:srgbClr val="4E3B30"/>
    </a:dk2>
    <a:lt2>
      <a:srgbClr val="FBEEC9"/>
    </a:lt2>
    <a:accent1>
      <a:srgbClr val="F0A22E"/>
    </a:accent1>
    <a:accent2>
      <a:srgbClr val="A5644E"/>
    </a:accent2>
    <a:accent3>
      <a:srgbClr val="B58B80"/>
    </a:accent3>
    <a:accent4>
      <a:srgbClr val="C3986D"/>
    </a:accent4>
    <a:accent5>
      <a:srgbClr val="A19574"/>
    </a:accent5>
    <a:accent6>
      <a:srgbClr val="C17529"/>
    </a:accent6>
    <a:hlink>
      <a:srgbClr val="F6C781"/>
    </a:hlink>
    <a:folHlink>
      <a:srgbClr val="F2AC44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8016</TotalTime>
  <Words>3552</Words>
  <Application>Microsoft Office PowerPoint</Application>
  <PresentationFormat>Custom</PresentationFormat>
  <Paragraphs>743</Paragraphs>
  <Slides>59</Slides>
  <Notes>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0" baseType="lpstr">
      <vt:lpstr>SoftUni 16x9</vt:lpstr>
      <vt:lpstr>CSS Selectors and Rules</vt:lpstr>
      <vt:lpstr>Table of Contents</vt:lpstr>
      <vt:lpstr>Have a Question?</vt:lpstr>
      <vt:lpstr>CSS Selectors</vt:lpstr>
      <vt:lpstr>Primary Selectors: Select by Tag</vt:lpstr>
      <vt:lpstr>Primary Selectors: Select by ID</vt:lpstr>
      <vt:lpstr>Primary Selectors: Select by Class</vt:lpstr>
      <vt:lpstr>Nested Selectors: Descendant</vt:lpstr>
      <vt:lpstr>Nested Selectors: Adjacent Sibling</vt:lpstr>
      <vt:lpstr>Nested Selectors: Direct Child</vt:lpstr>
      <vt:lpstr>Nested Selectors: Multiple Classes</vt:lpstr>
      <vt:lpstr>Attribute Selectors</vt:lpstr>
      <vt:lpstr>Multiple Selectors (Element, Element)</vt:lpstr>
      <vt:lpstr>Combining Multiple Selectors</vt:lpstr>
      <vt:lpstr>Problem: Photo Shoot Effect</vt:lpstr>
      <vt:lpstr>Solution: Photo Shoot Effect – CSS</vt:lpstr>
      <vt:lpstr>Solution: Photo Shoot Effect – CSS (2)</vt:lpstr>
      <vt:lpstr>Solution: Photo Shoot Effect – CSS (3)</vt:lpstr>
      <vt:lpstr>Solution: Photo Shoot Effect – CSS (4)</vt:lpstr>
      <vt:lpstr>Solution: Photo Shoot Effect – CSS (5)</vt:lpstr>
      <vt:lpstr>Pseudo Selectors</vt:lpstr>
      <vt:lpstr>Pseudo Selector (:hover)</vt:lpstr>
      <vt:lpstr>Pseudo Selector (:visited)</vt:lpstr>
      <vt:lpstr>Pseudo Selector (:active)</vt:lpstr>
      <vt:lpstr>Pseudo Selector (:first-line)</vt:lpstr>
      <vt:lpstr>Pseudo Selector (::before and ::after)</vt:lpstr>
      <vt:lpstr>Structural Pseudo-Classes: nth-child(n)</vt:lpstr>
      <vt:lpstr>Structural Pseudo-Classes: nth-child(n+1)</vt:lpstr>
      <vt:lpstr>Structural Pseudo-Classes: nth-of-type(n)</vt:lpstr>
      <vt:lpstr>Structural Pseudo-Classes: first-of-type</vt:lpstr>
      <vt:lpstr>The UI Element States</vt:lpstr>
      <vt:lpstr>Problem: Ancient Architecture</vt:lpstr>
      <vt:lpstr>PowerPoint Presentation</vt:lpstr>
      <vt:lpstr>Solution: Ancient Architecture – CSS</vt:lpstr>
      <vt:lpstr>Solution: Ancient Architecture – CSS (2)</vt:lpstr>
      <vt:lpstr>Solution: Ancient Architecture – CSS (3)</vt:lpstr>
      <vt:lpstr>Solution: Ancient Architecture – CSS (4)</vt:lpstr>
      <vt:lpstr>CSS Values</vt:lpstr>
      <vt:lpstr>CSS Color Values (Hex and RGB)</vt:lpstr>
      <vt:lpstr>CSS Color Values (RGBA and HSLA)</vt:lpstr>
      <vt:lpstr>Size Values (px)</vt:lpstr>
      <vt:lpstr>Size Values (em)</vt:lpstr>
      <vt:lpstr>Size Values (rem)</vt:lpstr>
      <vt:lpstr>Size in % of the Parent</vt:lpstr>
      <vt:lpstr>Calculated CSS Values: calc(…) Function</vt:lpstr>
      <vt:lpstr>Problem: Coffee Home </vt:lpstr>
      <vt:lpstr>Solution: Coffee Home – CSS</vt:lpstr>
      <vt:lpstr>Solution: Coffee Home – CSS (2)</vt:lpstr>
      <vt:lpstr>Solution: Coffee Home – CSS (3) </vt:lpstr>
      <vt:lpstr>Default Browser Styles and Precedence</vt:lpstr>
      <vt:lpstr>Default Browser Styles</vt:lpstr>
      <vt:lpstr>Order of Style Definitions</vt:lpstr>
      <vt:lpstr>Selector Priority (Specificity)</vt:lpstr>
      <vt:lpstr>Selector Priority (Specificity) – Example</vt:lpstr>
      <vt:lpstr>CSS Priorities – Example</vt:lpstr>
      <vt:lpstr>Summary</vt:lpstr>
      <vt:lpstr>CSS Selectors and Rules</vt:lpstr>
      <vt:lpstr>License</vt:lpstr>
      <vt:lpstr>Free Trainings @ Software University</vt:lpstr>
    </vt:vector>
  </TitlesOfParts>
  <Company>Software University (SoftUni)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CSS Selectors and Rules</dc:title>
  <dc:subject>Software Development Course</dc:subject>
  <dc:creator>Software University Foundation</dc:creator>
  <cp:keywords>SoftUni, Software University, programming, software development, software engineering, course</cp:keywords>
  <dc:description>Software University Foundation - http://softuni.org</dc:description>
  <cp:lastModifiedBy>Desi</cp:lastModifiedBy>
  <cp:revision>587</cp:revision>
  <dcterms:created xsi:type="dcterms:W3CDTF">2014-01-02T17:00:34Z</dcterms:created>
  <dcterms:modified xsi:type="dcterms:W3CDTF">2017-05-29T10:38:55Z</dcterms:modified>
  <cp:category>HTML, CSS, Web Basics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